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69" r:id="rId1"/>
    <p:sldMasterId id="2147484181" r:id="rId2"/>
  </p:sldMasterIdLst>
  <p:notesMasterIdLst>
    <p:notesMasterId r:id="rId35"/>
  </p:notesMasterIdLst>
  <p:sldIdLst>
    <p:sldId id="256" r:id="rId3"/>
    <p:sldId id="304" r:id="rId4"/>
    <p:sldId id="336" r:id="rId5"/>
    <p:sldId id="340" r:id="rId6"/>
    <p:sldId id="337" r:id="rId7"/>
    <p:sldId id="338" r:id="rId8"/>
    <p:sldId id="332" r:id="rId9"/>
    <p:sldId id="311" r:id="rId10"/>
    <p:sldId id="349" r:id="rId11"/>
    <p:sldId id="312" r:id="rId12"/>
    <p:sldId id="343" r:id="rId13"/>
    <p:sldId id="342" r:id="rId14"/>
    <p:sldId id="315" r:id="rId15"/>
    <p:sldId id="317" r:id="rId16"/>
    <p:sldId id="350" r:id="rId17"/>
    <p:sldId id="318" r:id="rId18"/>
    <p:sldId id="319" r:id="rId19"/>
    <p:sldId id="320" r:id="rId20"/>
    <p:sldId id="346" r:id="rId21"/>
    <p:sldId id="344" r:id="rId22"/>
    <p:sldId id="345" r:id="rId23"/>
    <p:sldId id="322" r:id="rId24"/>
    <p:sldId id="354" r:id="rId25"/>
    <p:sldId id="357" r:id="rId26"/>
    <p:sldId id="355" r:id="rId27"/>
    <p:sldId id="356" r:id="rId28"/>
    <p:sldId id="360" r:id="rId29"/>
    <p:sldId id="347" r:id="rId30"/>
    <p:sldId id="348" r:id="rId31"/>
    <p:sldId id="333" r:id="rId32"/>
    <p:sldId id="334" r:id="rId33"/>
    <p:sldId id="361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0C0"/>
    <a:srgbClr val="0A5BC4"/>
    <a:srgbClr val="1B58B8"/>
    <a:srgbClr val="04244D"/>
    <a:srgbClr val="FFFFFF"/>
    <a:srgbClr val="041D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07" autoAdjust="0"/>
    <p:restoredTop sz="94660"/>
  </p:normalViewPr>
  <p:slideViewPr>
    <p:cSldViewPr snapToGrid="0">
      <p:cViewPr varScale="1">
        <p:scale>
          <a:sx n="96" d="100"/>
          <a:sy n="96" d="100"/>
        </p:scale>
        <p:origin x="48" y="8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viewProps" Target="viewProps.xml"/><Relationship Id="rId40" Type="http://schemas.microsoft.com/office/2015/10/relationships/revisionInfo" Target="revisionInfo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8F388A-A9D8-4141-ADF3-ACC8B73FD297}" type="datetimeFigureOut">
              <a:rPr lang="en-US" smtClean="0"/>
              <a:t>6/25/2017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B10786-181E-4771-9E8B-70ECC7D053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75189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B10786-181E-4771-9E8B-70ECC7D053DB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4980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rgbClr val="1B58B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9EDF9-F691-4703-9D7F-CEAAAAEE0313}" type="datetimeFigureOut">
              <a:rPr lang="en-US" smtClean="0"/>
              <a:t>6/25/2017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68F00-5243-4962-8DEA-8F1A74DF47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040826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9EDF9-F691-4703-9D7F-CEAAAAEE0313}" type="datetimeFigureOut">
              <a:rPr lang="en-US" smtClean="0"/>
              <a:t>6/25/2017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68F00-5243-4962-8DEA-8F1A74DF47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5907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9EDF9-F691-4703-9D7F-CEAAAAEE0313}" type="datetimeFigureOut">
              <a:rPr lang="en-US" smtClean="0"/>
              <a:t>6/25/2017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68F00-5243-4962-8DEA-8F1A74DF47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535809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9EDF9-F691-4703-9D7F-CEAAAAEE0313}" type="datetimeFigureOut">
              <a:rPr lang="en-US" smtClean="0"/>
              <a:t>6/25/2017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68F00-5243-4962-8DEA-8F1A74DF47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4135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9EDF9-F691-4703-9D7F-CEAAAAEE0313}" type="datetimeFigureOut">
              <a:rPr lang="en-US" smtClean="0"/>
              <a:t>6/25/2017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68F00-5243-4962-8DEA-8F1A74DF47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7520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9EDF9-F691-4703-9D7F-CEAAAAEE0313}" type="datetimeFigureOut">
              <a:rPr lang="en-US" smtClean="0"/>
              <a:t>6/25/2017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68F00-5243-4962-8DEA-8F1A74DF47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6543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9EDF9-F691-4703-9D7F-CEAAAAEE0313}" type="datetimeFigureOut">
              <a:rPr lang="en-US" smtClean="0"/>
              <a:t>6/25/2017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68F00-5243-4962-8DEA-8F1A74DF47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664987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9EDF9-F691-4703-9D7F-CEAAAAEE0313}" type="datetimeFigureOut">
              <a:rPr lang="en-US" smtClean="0"/>
              <a:t>6/25/2017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68F00-5243-4962-8DEA-8F1A74DF47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294761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9EDF9-F691-4703-9D7F-CEAAAAEE0313}" type="datetimeFigureOut">
              <a:rPr lang="en-US" smtClean="0"/>
              <a:t>6/25/2017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68F00-5243-4962-8DEA-8F1A74DF47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0306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9EDF9-F691-4703-9D7F-CEAAAAEE0313}" type="datetimeFigureOut">
              <a:rPr lang="en-US" smtClean="0"/>
              <a:t>6/25/2017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68F00-5243-4962-8DEA-8F1A74DF47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63086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9EDF9-F691-4703-9D7F-CEAAAAEE0313}" type="datetimeFigureOut">
              <a:rPr lang="en-US" smtClean="0"/>
              <a:t>6/25/2017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68F00-5243-4962-8DEA-8F1A74DF47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33080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rgbClr val="1B58B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EAFC9-217D-4F36-9CE8-F5AF7F325A70}" type="datetime1">
              <a:rPr lang="en-US" smtClean="0"/>
              <a:t>6/25/2017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68F00-5243-4962-8DEA-8F1A74DF47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194053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1CFDC-F831-49B2-B1D7-F316B1F94D52}" type="datetime1">
              <a:rPr lang="en-US" smtClean="0"/>
              <a:t>6/25/2017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68F00-5243-4962-8DEA-8F1A74DF47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0167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4F0D8-A729-4338-A57E-D8290CE8A153}" type="datetime1">
              <a:rPr lang="en-US" smtClean="0"/>
              <a:t>6/25/2017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68F00-5243-4962-8DEA-8F1A74DF47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894304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D3954-8FEF-4617-BA39-5C2649179FD8}" type="datetime1">
              <a:rPr lang="en-US" smtClean="0"/>
              <a:t>6/25/2017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68F00-5243-4962-8DEA-8F1A74DF47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86137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2E1AA-73D2-4D93-AFBE-D2DA592BA2EF}" type="datetime1">
              <a:rPr lang="en-US" smtClean="0"/>
              <a:t>6/25/2017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68F00-5243-4962-8DEA-8F1A74DF47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73390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38794-1C76-4A7B-9835-81BFBDB625D6}" type="datetime1">
              <a:rPr lang="en-US" smtClean="0"/>
              <a:t>6/25/2017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68F00-5243-4962-8DEA-8F1A74DF47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633096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CD347-DA6F-4DDA-8B53-03BCD8EEA303}" type="datetime1">
              <a:rPr lang="en-US" smtClean="0"/>
              <a:t>6/25/2017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68F00-5243-4962-8DEA-8F1A74DF47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612937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4715C-B28E-4F1F-B3F8-520EB718E102}" type="datetime1">
              <a:rPr lang="en-US" smtClean="0"/>
              <a:t>6/25/2017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68F00-5243-4962-8DEA-8F1A74DF47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525261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85BE9-6F54-4A74-BB6E-84C36B9E8827}" type="datetime1">
              <a:rPr lang="en-US" smtClean="0"/>
              <a:t>6/25/2017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68F00-5243-4962-8DEA-8F1A74DF47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6711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9B4A5-713A-4F55-8AC5-5182E9267CA1}" type="datetime1">
              <a:rPr lang="en-US" smtClean="0"/>
              <a:t>6/25/2017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68F00-5243-4962-8DEA-8F1A74DF47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98567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34F11-86D8-41AF-B53B-B85B74728C49}" type="datetime1">
              <a:rPr lang="en-US" smtClean="0"/>
              <a:t>6/25/2017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68F00-5243-4962-8DEA-8F1A74DF47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617772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89EDF9-F691-4703-9D7F-CEAAAAEE0313}" type="datetimeFigureOut">
              <a:rPr lang="en-US" smtClean="0"/>
              <a:t>6/25/2017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D68F00-5243-4962-8DEA-8F1A74DF47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393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70" r:id="rId1"/>
    <p:sldLayoutId id="2147484171" r:id="rId2"/>
    <p:sldLayoutId id="2147484172" r:id="rId3"/>
    <p:sldLayoutId id="2147484173" r:id="rId4"/>
    <p:sldLayoutId id="2147484174" r:id="rId5"/>
    <p:sldLayoutId id="2147484175" r:id="rId6"/>
    <p:sldLayoutId id="2147484176" r:id="rId7"/>
    <p:sldLayoutId id="2147484177" r:id="rId8"/>
    <p:sldLayoutId id="2147484178" r:id="rId9"/>
    <p:sldLayoutId id="2147484179" r:id="rId10"/>
    <p:sldLayoutId id="214748418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4A9936-4975-4E36-BD82-12303AD97E52}" type="datetime1">
              <a:rPr lang="en-US" smtClean="0"/>
              <a:t>6/25/2017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D68F00-5243-4962-8DEA-8F1A74DF47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625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82" r:id="rId1"/>
    <p:sldLayoutId id="2147484183" r:id="rId2"/>
    <p:sldLayoutId id="2147484184" r:id="rId3"/>
    <p:sldLayoutId id="2147484185" r:id="rId4"/>
    <p:sldLayoutId id="2147484186" r:id="rId5"/>
    <p:sldLayoutId id="2147484187" r:id="rId6"/>
    <p:sldLayoutId id="2147484188" r:id="rId7"/>
    <p:sldLayoutId id="2147484189" r:id="rId8"/>
    <p:sldLayoutId id="2147484190" r:id="rId9"/>
    <p:sldLayoutId id="2147484191" r:id="rId10"/>
    <p:sldLayoutId id="2147484192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s.cornell.edu/courses/cs6840/2017sp/" TargetMode="External"/><Relationship Id="rId2" Type="http://schemas.openxmlformats.org/officeDocument/2006/relationships/hyperlink" Target="https://stellar.mit.edu/S/course/6/sp17/6.853/index.html" TargetMode="External"/><Relationship Id="rId1" Type="http://schemas.openxmlformats.org/officeDocument/2006/relationships/slideLayout" Target="../slideLayouts/slideLayout13.xml"/><Relationship Id="rId5" Type="http://schemas.openxmlformats.org/officeDocument/2006/relationships/hyperlink" Target="http://www.cs.cmu.edu/~ninamf/LGO10/index.html" TargetMode="External"/><Relationship Id="rId4" Type="http://schemas.openxmlformats.org/officeDocument/2006/relationships/hyperlink" Target="https://canvas.harvard.edu/courses/9622" TargetMode="Externa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39439" y="1006862"/>
            <a:ext cx="10111640" cy="23876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Learning and Mechanism Design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80066" y="3623607"/>
            <a:ext cx="4442276" cy="165576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Vasilis Syrgkanis</a:t>
            </a:r>
          </a:p>
          <a:p>
            <a:r>
              <a:rPr lang="en-US" dirty="0">
                <a:solidFill>
                  <a:schemeClr val="bg1"/>
                </a:solidFill>
              </a:rPr>
              <a:t>Microsoft Research, New England</a:t>
            </a:r>
          </a:p>
        </p:txBody>
      </p:sp>
    </p:spTree>
    <p:extLst>
      <p:ext uri="{BB962C8B-B14F-4D97-AF65-F5344CB8AC3E}">
        <p14:creationId xmlns:p14="http://schemas.microsoft.com/office/powerpoint/2010/main" val="3760538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/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>
            <a:normAutofit/>
          </a:bodyPr>
          <a:lstStyle/>
          <a:p>
            <a:pPr algn="r"/>
            <a:r>
              <a:rPr lang="en-US" dirty="0">
                <a:solidFill>
                  <a:schemeClr val="accent1"/>
                </a:solidFill>
              </a:rPr>
              <a:t>Points of interaction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pPr>
              <a:lnSpc>
                <a:spcPct val="70000"/>
              </a:lnSpc>
            </a:pPr>
            <a:r>
              <a:rPr lang="en-US" sz="2200" dirty="0">
                <a:solidFill>
                  <a:srgbClr val="C00000"/>
                </a:solidFill>
              </a:rPr>
              <a:t>Mechanism design and analysis for learning agents</a:t>
            </a:r>
          </a:p>
          <a:p>
            <a:pPr lvl="1">
              <a:lnSpc>
                <a:spcPct val="100000"/>
              </a:lnSpc>
              <a:spcAft>
                <a:spcPts val="1200"/>
              </a:spcAft>
            </a:pPr>
            <a:r>
              <a:rPr lang="en-US" sz="2000" dirty="0"/>
              <a:t>Online learning as behavioral model in auctions</a:t>
            </a:r>
            <a:endParaRPr lang="en-US" sz="2200" dirty="0"/>
          </a:p>
          <a:p>
            <a:pPr>
              <a:lnSpc>
                <a:spcPct val="70000"/>
              </a:lnSpc>
            </a:pPr>
            <a:r>
              <a:rPr lang="en-US" sz="2200" dirty="0">
                <a:solidFill>
                  <a:srgbClr val="C00000"/>
                </a:solidFill>
              </a:rPr>
              <a:t>Learning good mechanisms from data</a:t>
            </a:r>
          </a:p>
          <a:p>
            <a:pPr lvl="1">
              <a:lnSpc>
                <a:spcPct val="70000"/>
              </a:lnSpc>
            </a:pPr>
            <a:r>
              <a:rPr lang="en-US" sz="2000" dirty="0"/>
              <a:t>PAC learning applied to optimal mechanism design</a:t>
            </a:r>
          </a:p>
          <a:p>
            <a:pPr lvl="1">
              <a:lnSpc>
                <a:spcPct val="70000"/>
              </a:lnSpc>
              <a:spcAft>
                <a:spcPts val="1200"/>
              </a:spcAft>
            </a:pPr>
            <a:r>
              <a:rPr lang="en-US" sz="2000" dirty="0"/>
              <a:t>Online learning of good mechanisms</a:t>
            </a:r>
            <a:endParaRPr lang="en-US" sz="2200" dirty="0"/>
          </a:p>
          <a:p>
            <a:pPr>
              <a:lnSpc>
                <a:spcPct val="70000"/>
              </a:lnSpc>
            </a:pPr>
            <a:r>
              <a:rPr lang="en-US" sz="2200" dirty="0">
                <a:solidFill>
                  <a:srgbClr val="C00000"/>
                </a:solidFill>
              </a:rPr>
              <a:t>Learning from non-truthful auction data</a:t>
            </a:r>
          </a:p>
          <a:p>
            <a:pPr lvl="1">
              <a:lnSpc>
                <a:spcPct val="70000"/>
              </a:lnSpc>
              <a:spcAft>
                <a:spcPts val="1200"/>
              </a:spcAft>
            </a:pPr>
            <a:r>
              <a:rPr lang="en-US" sz="2000" dirty="0"/>
              <a:t>Econometric analysis in auction settings</a:t>
            </a:r>
            <a:endParaRPr lang="en-US" sz="2200" dirty="0"/>
          </a:p>
          <a:p>
            <a:pPr>
              <a:lnSpc>
                <a:spcPct val="70000"/>
              </a:lnSpc>
            </a:pPr>
            <a:r>
              <a:rPr lang="en-US" sz="2200" dirty="0">
                <a:solidFill>
                  <a:srgbClr val="C00000"/>
                </a:solidFill>
              </a:rPr>
              <a:t>Mechanism design for learning problems</a:t>
            </a:r>
          </a:p>
          <a:p>
            <a:pPr lvl="1">
              <a:lnSpc>
                <a:spcPct val="70000"/>
              </a:lnSpc>
            </a:pPr>
            <a:r>
              <a:rPr lang="en-US" sz="2000" dirty="0"/>
              <a:t>Online learning with strategic experts: incentivizing exploration, side-incentives</a:t>
            </a:r>
          </a:p>
          <a:p>
            <a:pPr lvl="1">
              <a:lnSpc>
                <a:spcPct val="70000"/>
              </a:lnSpc>
            </a:pPr>
            <a:r>
              <a:rPr lang="en-US" sz="2000" dirty="0"/>
              <a:t>Buying data: private data, costly data, crowdsourcing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759479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/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>
            <a:normAutofit/>
          </a:bodyPr>
          <a:lstStyle/>
          <a:p>
            <a:pPr algn="r"/>
            <a:r>
              <a:rPr lang="en-US" dirty="0">
                <a:solidFill>
                  <a:schemeClr val="accent1"/>
                </a:solidFill>
              </a:rPr>
              <a:t>Points of interaction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pPr>
              <a:lnSpc>
                <a:spcPct val="70000"/>
              </a:lnSpc>
            </a:pPr>
            <a:r>
              <a:rPr lang="en-US" sz="2200" dirty="0">
                <a:solidFill>
                  <a:srgbClr val="C00000"/>
                </a:solidFill>
              </a:rPr>
              <a:t>Mechanism design and analysis for learning agents</a:t>
            </a:r>
          </a:p>
          <a:p>
            <a:pPr lvl="1">
              <a:lnSpc>
                <a:spcPct val="100000"/>
              </a:lnSpc>
              <a:spcAft>
                <a:spcPts val="1200"/>
              </a:spcAft>
            </a:pPr>
            <a:r>
              <a:rPr lang="en-US" sz="2000" dirty="0"/>
              <a:t>Online learning as behavioral model in auctions</a:t>
            </a:r>
            <a:endParaRPr lang="en-US" sz="2200" dirty="0"/>
          </a:p>
          <a:p>
            <a:pPr>
              <a:lnSpc>
                <a:spcPct val="70000"/>
              </a:lnSpc>
            </a:pPr>
            <a:r>
              <a:rPr lang="en-US" sz="2200" dirty="0">
                <a:solidFill>
                  <a:schemeClr val="bg1">
                    <a:lumMod val="85000"/>
                  </a:schemeClr>
                </a:solidFill>
              </a:rPr>
              <a:t>Learning good mechanisms from data</a:t>
            </a:r>
          </a:p>
          <a:p>
            <a:pPr lvl="1">
              <a:lnSpc>
                <a:spcPct val="70000"/>
              </a:lnSpc>
            </a:pPr>
            <a:r>
              <a:rPr lang="en-US" sz="2000" dirty="0">
                <a:solidFill>
                  <a:schemeClr val="bg1">
                    <a:lumMod val="85000"/>
                  </a:schemeClr>
                </a:solidFill>
              </a:rPr>
              <a:t>PAC learning applied to optimal mechanism design</a:t>
            </a:r>
          </a:p>
          <a:p>
            <a:pPr lvl="1">
              <a:lnSpc>
                <a:spcPct val="70000"/>
              </a:lnSpc>
              <a:spcAft>
                <a:spcPts val="1200"/>
              </a:spcAft>
            </a:pPr>
            <a:r>
              <a:rPr lang="en-US" sz="2000" dirty="0">
                <a:solidFill>
                  <a:schemeClr val="bg1">
                    <a:lumMod val="85000"/>
                  </a:schemeClr>
                </a:solidFill>
              </a:rPr>
              <a:t>Online learning of good mechanisms</a:t>
            </a:r>
            <a:endParaRPr lang="en-US" sz="2200" dirty="0">
              <a:solidFill>
                <a:schemeClr val="bg1">
                  <a:lumMod val="85000"/>
                </a:schemeClr>
              </a:solidFill>
            </a:endParaRPr>
          </a:p>
          <a:p>
            <a:pPr>
              <a:lnSpc>
                <a:spcPct val="70000"/>
              </a:lnSpc>
            </a:pPr>
            <a:r>
              <a:rPr lang="en-US" sz="2200" dirty="0">
                <a:solidFill>
                  <a:schemeClr val="bg1">
                    <a:lumMod val="85000"/>
                  </a:schemeClr>
                </a:solidFill>
              </a:rPr>
              <a:t>Learning from non-truthful auction data</a:t>
            </a:r>
          </a:p>
          <a:p>
            <a:pPr lvl="1">
              <a:lnSpc>
                <a:spcPct val="70000"/>
              </a:lnSpc>
              <a:spcAft>
                <a:spcPts val="1200"/>
              </a:spcAft>
            </a:pPr>
            <a:r>
              <a:rPr lang="en-US" sz="2000" dirty="0">
                <a:solidFill>
                  <a:schemeClr val="bg1">
                    <a:lumMod val="85000"/>
                  </a:schemeClr>
                </a:solidFill>
              </a:rPr>
              <a:t>Econometric analysis in auction settings</a:t>
            </a:r>
            <a:endParaRPr lang="en-US" sz="2200" dirty="0">
              <a:solidFill>
                <a:schemeClr val="bg1">
                  <a:lumMod val="85000"/>
                </a:schemeClr>
              </a:solidFill>
            </a:endParaRPr>
          </a:p>
          <a:p>
            <a:pPr>
              <a:lnSpc>
                <a:spcPct val="70000"/>
              </a:lnSpc>
            </a:pPr>
            <a:r>
              <a:rPr lang="en-US" sz="2200" dirty="0">
                <a:solidFill>
                  <a:schemeClr val="bg1">
                    <a:lumMod val="85000"/>
                  </a:schemeClr>
                </a:solidFill>
              </a:rPr>
              <a:t>Mechanism design for learning problems</a:t>
            </a:r>
          </a:p>
          <a:p>
            <a:pPr lvl="1">
              <a:lnSpc>
                <a:spcPct val="70000"/>
              </a:lnSpc>
            </a:pPr>
            <a:r>
              <a:rPr lang="en-US" sz="2000" dirty="0">
                <a:solidFill>
                  <a:schemeClr val="bg1">
                    <a:lumMod val="85000"/>
                  </a:schemeClr>
                </a:solidFill>
              </a:rPr>
              <a:t>Online learning with strategic experts: incentivizing exploration, side-incentives</a:t>
            </a:r>
          </a:p>
          <a:p>
            <a:pPr lvl="1">
              <a:lnSpc>
                <a:spcPct val="70000"/>
              </a:lnSpc>
            </a:pPr>
            <a:r>
              <a:rPr lang="en-US" sz="2000" dirty="0">
                <a:solidFill>
                  <a:schemeClr val="bg1">
                    <a:lumMod val="85000"/>
                  </a:schemeClr>
                </a:solidFill>
              </a:rPr>
              <a:t>Buying data: private data, costly data, crowdsourcing</a:t>
            </a:r>
            <a:endParaRPr lang="en-US" sz="2200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13897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/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>
            <a:normAutofit/>
          </a:bodyPr>
          <a:lstStyle/>
          <a:p>
            <a:pPr algn="r"/>
            <a:r>
              <a:rPr lang="en-US" dirty="0">
                <a:solidFill>
                  <a:schemeClr val="accent1"/>
                </a:solidFill>
              </a:rPr>
              <a:t>Key Insights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pPr>
              <a:lnSpc>
                <a:spcPct val="70000"/>
              </a:lnSpc>
              <a:spcAft>
                <a:spcPts val="1200"/>
              </a:spcAft>
            </a:pPr>
            <a:r>
              <a:rPr lang="en-US" sz="2200" dirty="0"/>
              <a:t>Auctions in practice are simple and non-truthful</a:t>
            </a:r>
          </a:p>
          <a:p>
            <a:pPr>
              <a:lnSpc>
                <a:spcPct val="70000"/>
              </a:lnSpc>
              <a:spcAft>
                <a:spcPts val="1200"/>
              </a:spcAft>
            </a:pPr>
            <a:r>
              <a:rPr lang="en-US" sz="2200" dirty="0"/>
              <a:t>How do players behave: simple adaptive learning algorithms, e.g. online learning</a:t>
            </a:r>
          </a:p>
          <a:p>
            <a:pPr>
              <a:lnSpc>
                <a:spcPct val="70000"/>
              </a:lnSpc>
              <a:spcAft>
                <a:spcPts val="1200"/>
              </a:spcAft>
            </a:pPr>
            <a:r>
              <a:rPr lang="en-US" sz="2200" dirty="0"/>
              <a:t>How good is the welfare of learning outcomes?</a:t>
            </a:r>
          </a:p>
          <a:p>
            <a:pPr>
              <a:lnSpc>
                <a:spcPct val="70000"/>
              </a:lnSpc>
              <a:spcAft>
                <a:spcPts val="1200"/>
              </a:spcAft>
            </a:pPr>
            <a:r>
              <a:rPr lang="en-US" sz="2200" dirty="0"/>
              <a:t>Is it computationally easy for players to learn?</a:t>
            </a:r>
          </a:p>
          <a:p>
            <a:pPr>
              <a:lnSpc>
                <a:spcPct val="70000"/>
              </a:lnSpc>
              <a:spcAft>
                <a:spcPts val="1200"/>
              </a:spcAft>
            </a:pPr>
            <a:r>
              <a:rPr lang="en-US" sz="2200" dirty="0"/>
              <a:t>Are there easily learnable simple mechanisms?</a:t>
            </a:r>
          </a:p>
        </p:txBody>
      </p:sp>
    </p:spTree>
    <p:extLst>
      <p:ext uri="{BB962C8B-B14F-4D97-AF65-F5344CB8AC3E}">
        <p14:creationId xmlns:p14="http://schemas.microsoft.com/office/powerpoint/2010/main" val="590023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Freeform 15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42603" cy="6858000"/>
          </a:xfrm>
          <a:custGeom>
            <a:avLst/>
            <a:gdLst>
              <a:gd name="connsiteX0" fmla="*/ 0 w 9742603"/>
              <a:gd name="connsiteY0" fmla="*/ 0 h 6858000"/>
              <a:gd name="connsiteX1" fmla="*/ 152400 w 9742603"/>
              <a:gd name="connsiteY1" fmla="*/ 0 h 6858000"/>
              <a:gd name="connsiteX2" fmla="*/ 6566449 w 9742603"/>
              <a:gd name="connsiteY2" fmla="*/ 0 h 6858000"/>
              <a:gd name="connsiteX3" fmla="*/ 9742603 w 9742603"/>
              <a:gd name="connsiteY3" fmla="*/ 6858000 h 6858000"/>
              <a:gd name="connsiteX4" fmla="*/ 152400 w 9742603"/>
              <a:gd name="connsiteY4" fmla="*/ 6858000 h 6858000"/>
              <a:gd name="connsiteX5" fmla="*/ 0 w 9742603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742603" h="6858000">
                <a:moveTo>
                  <a:pt x="0" y="0"/>
                </a:moveTo>
                <a:lnTo>
                  <a:pt x="152400" y="0"/>
                </a:lnTo>
                <a:lnTo>
                  <a:pt x="6566449" y="0"/>
                </a:lnTo>
                <a:lnTo>
                  <a:pt x="9742603" y="6858000"/>
                </a:lnTo>
                <a:lnTo>
                  <a:pt x="1524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2" name="Freeform 11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380336" cy="6858000"/>
          </a:xfrm>
          <a:custGeom>
            <a:avLst/>
            <a:gdLst>
              <a:gd name="connsiteX0" fmla="*/ 0 w 9380336"/>
              <a:gd name="connsiteY0" fmla="*/ 0 h 6858000"/>
              <a:gd name="connsiteX1" fmla="*/ 6204182 w 9380336"/>
              <a:gd name="connsiteY1" fmla="*/ 0 h 6858000"/>
              <a:gd name="connsiteX2" fmla="*/ 9380336 w 9380336"/>
              <a:gd name="connsiteY2" fmla="*/ 6858000 h 6858000"/>
              <a:gd name="connsiteX3" fmla="*/ 0 w 938033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380336" h="6858000">
                <a:moveTo>
                  <a:pt x="0" y="0"/>
                </a:moveTo>
                <a:lnTo>
                  <a:pt x="6204182" y="0"/>
                </a:lnTo>
                <a:lnTo>
                  <a:pt x="938033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9" name="Picture 8" descr="A drawing of a face&#10;&#10;Description generated with high confidenc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11862" y="2426124"/>
            <a:ext cx="3019069" cy="181144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3394" y="4559299"/>
            <a:ext cx="1797050" cy="1797050"/>
          </a:xfrm>
          <a:prstGeom prst="rect">
            <a:avLst/>
          </a:prstGeom>
        </p:spPr>
      </p:pic>
      <p:pic>
        <p:nvPicPr>
          <p:cNvPr id="12" name="Picture 11" descr="http://fromthetower.thig.com/wp-content/uploads/2012/10/SEM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204035" y="321732"/>
            <a:ext cx="3206093" cy="1811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5191125" cy="1325563"/>
          </a:xfrm>
        </p:spPr>
        <p:txBody>
          <a:bodyPr>
            <a:normAutofit/>
          </a:bodyPr>
          <a:lstStyle/>
          <a:p>
            <a:r>
              <a:rPr lang="en-US" sz="4100">
                <a:solidFill>
                  <a:schemeClr val="bg1"/>
                </a:solidFill>
              </a:rPr>
              <a:t>Mechanism Design in Combinatorial Markets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2021249"/>
                <a:ext cx="5707565" cy="4155713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US" sz="200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sz="2000" dirty="0">
                    <a:solidFill>
                      <a:schemeClr val="bg1"/>
                    </a:solidFill>
                  </a:rPr>
                  <a:t> items for sale, to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000" dirty="0">
                    <a:solidFill>
                      <a:schemeClr val="bg1"/>
                    </a:solidFill>
                  </a:rPr>
                  <a:t> bidders </a:t>
                </a:r>
              </a:p>
              <a:p>
                <a:r>
                  <a:rPr lang="en-US" sz="2000" dirty="0">
                    <a:solidFill>
                      <a:schemeClr val="bg1"/>
                    </a:solidFill>
                  </a:rPr>
                  <a:t>Each bidder has value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0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sz="20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>
                    <a:solidFill>
                      <a:schemeClr val="bg1"/>
                    </a:solidFill>
                  </a:rPr>
                  <a:t> for bundle of items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endParaRPr lang="en-US" sz="2000" dirty="0">
                  <a:solidFill>
                    <a:schemeClr val="bg1"/>
                  </a:solidFill>
                </a:endParaRPr>
              </a:p>
              <a:p>
                <a:r>
                  <a:rPr lang="en-US" sz="2000" dirty="0">
                    <a:solidFill>
                      <a:schemeClr val="bg1"/>
                    </a:solidFill>
                  </a:rPr>
                  <a:t>Typically, complement-free, e.g. submodular (decreasing marginal valuation), sub-additive (whole is worth at most sum of parts)</a:t>
                </a:r>
              </a:p>
              <a:p>
                <a:r>
                  <a:rPr lang="en-US" sz="2000" dirty="0">
                    <a:solidFill>
                      <a:schemeClr val="bg1"/>
                    </a:solidFill>
                  </a:rPr>
                  <a:t>Quasi-linear utility: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sz="20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sz="20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sz="20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sz="20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0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0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sz="2000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0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sz="20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sz="20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sz="2000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20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0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US" sz="2000" dirty="0">
                  <a:solidFill>
                    <a:schemeClr val="bg1"/>
                  </a:solidFill>
                </a:endParaRPr>
              </a:p>
              <a:p>
                <a:r>
                  <a:rPr lang="en-US" sz="2000" dirty="0">
                    <a:solidFill>
                      <a:schemeClr val="bg1"/>
                    </a:solidFill>
                  </a:rPr>
                  <a:t>Auctioneer’s objective: maximize welfare: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𝑊</m:t>
                      </m:r>
                      <m:d>
                        <m:dPr>
                          <m:ctrlPr>
                            <a:rPr lang="en-US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,…,</m:t>
                          </m:r>
                          <m:sSub>
                            <m:sSubPr>
                              <m:ctrlPr>
                                <a:rPr lang="en-US" sz="20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  <m:r>
                        <a:rPr lang="en-US" sz="2000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sz="20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0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𝑆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</m:e>
                      </m:nary>
                    </m:oMath>
                  </m:oMathPara>
                </a14:m>
                <a:endParaRPr lang="en-US" sz="2000" dirty="0">
                  <a:solidFill>
                    <a:schemeClr val="bg1"/>
                  </a:solidFill>
                </a:endParaRPr>
              </a:p>
              <a:p>
                <a:r>
                  <a:rPr lang="en-US" sz="2000" dirty="0">
                    <a:solidFill>
                      <a:schemeClr val="bg1"/>
                    </a:solidFill>
                  </a:rPr>
                  <a:t>Values are only known to bidders</a:t>
                </a:r>
              </a:p>
              <a:p>
                <a:pPr marL="0" indent="0">
                  <a:buNone/>
                </a:pPr>
                <a:endParaRPr lang="en-US" sz="20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2021249"/>
                <a:ext cx="5707565" cy="4155713"/>
              </a:xfrm>
              <a:blipFill>
                <a:blip r:embed="rId5"/>
                <a:stretch>
                  <a:fillRect l="-962" t="-1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27814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Algorithmic Mechanism Design</a:t>
            </a:r>
          </a:p>
        </p:txBody>
      </p:sp>
      <p:sp>
        <p:nvSpPr>
          <p:cNvPr id="10" name="Freeform: Shape 9"/>
          <p:cNvSpPr/>
          <p:nvPr/>
        </p:nvSpPr>
        <p:spPr>
          <a:xfrm>
            <a:off x="847130" y="2187127"/>
            <a:ext cx="3534264" cy="1060279"/>
          </a:xfrm>
          <a:custGeom>
            <a:avLst/>
            <a:gdLst>
              <a:gd name="connsiteX0" fmla="*/ 0 w 3534264"/>
              <a:gd name="connsiteY0" fmla="*/ 0 h 1060279"/>
              <a:gd name="connsiteX1" fmla="*/ 3216180 w 3534264"/>
              <a:gd name="connsiteY1" fmla="*/ 0 h 1060279"/>
              <a:gd name="connsiteX2" fmla="*/ 3534264 w 3534264"/>
              <a:gd name="connsiteY2" fmla="*/ 530140 h 1060279"/>
              <a:gd name="connsiteX3" fmla="*/ 3216180 w 3534264"/>
              <a:gd name="connsiteY3" fmla="*/ 1060279 h 1060279"/>
              <a:gd name="connsiteX4" fmla="*/ 0 w 3534264"/>
              <a:gd name="connsiteY4" fmla="*/ 1060279 h 1060279"/>
              <a:gd name="connsiteX5" fmla="*/ 318084 w 3534264"/>
              <a:gd name="connsiteY5" fmla="*/ 530140 h 1060279"/>
              <a:gd name="connsiteX6" fmla="*/ 0 w 3534264"/>
              <a:gd name="connsiteY6" fmla="*/ 0 h 1060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34264" h="1060279">
                <a:moveTo>
                  <a:pt x="0" y="0"/>
                </a:moveTo>
                <a:lnTo>
                  <a:pt x="3216180" y="0"/>
                </a:lnTo>
                <a:lnTo>
                  <a:pt x="3534264" y="530140"/>
                </a:lnTo>
                <a:lnTo>
                  <a:pt x="3216180" y="1060279"/>
                </a:lnTo>
                <a:lnTo>
                  <a:pt x="0" y="1060279"/>
                </a:lnTo>
                <a:lnTo>
                  <a:pt x="318084" y="53014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48999" tIns="130915" rIns="448999" bIns="130915" numCol="1" spcCol="1270" anchor="ctr" anchorCtr="0">
            <a:no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600" kern="1200" dirty="0" err="1"/>
              <a:t>Vickrey</a:t>
            </a:r>
            <a:r>
              <a:rPr lang="en-US" sz="1600" kern="1200" dirty="0"/>
              <a:t>-Clarke-Groves Mechanism </a:t>
            </a:r>
          </a:p>
        </p:txBody>
      </p:sp>
      <p:sp>
        <p:nvSpPr>
          <p:cNvPr id="11" name="Freeform: Shape 10"/>
          <p:cNvSpPr/>
          <p:nvPr/>
        </p:nvSpPr>
        <p:spPr>
          <a:xfrm>
            <a:off x="847130" y="3247406"/>
            <a:ext cx="3216180" cy="2568054"/>
          </a:xfrm>
          <a:custGeom>
            <a:avLst/>
            <a:gdLst>
              <a:gd name="connsiteX0" fmla="*/ 0 w 3216180"/>
              <a:gd name="connsiteY0" fmla="*/ 0 h 2568054"/>
              <a:gd name="connsiteX1" fmla="*/ 3216180 w 3216180"/>
              <a:gd name="connsiteY1" fmla="*/ 0 h 2568054"/>
              <a:gd name="connsiteX2" fmla="*/ 3216180 w 3216180"/>
              <a:gd name="connsiteY2" fmla="*/ 2568054 h 2568054"/>
              <a:gd name="connsiteX3" fmla="*/ 0 w 3216180"/>
              <a:gd name="connsiteY3" fmla="*/ 2568054 h 2568054"/>
              <a:gd name="connsiteX4" fmla="*/ 0 w 3216180"/>
              <a:gd name="connsiteY4" fmla="*/ 0 h 2568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16180" h="2568054">
                <a:moveTo>
                  <a:pt x="0" y="0"/>
                </a:moveTo>
                <a:lnTo>
                  <a:pt x="3216180" y="0"/>
                </a:lnTo>
                <a:lnTo>
                  <a:pt x="3216180" y="2568054"/>
                </a:lnTo>
                <a:lnTo>
                  <a:pt x="0" y="256805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54150" tIns="254150" rIns="254150" bIns="508299" numCol="1" spcCol="1270" anchor="t" anchorCtr="0">
            <a:noAutofit/>
          </a:bodyPr>
          <a:lstStyle/>
          <a:p>
            <a:pPr marL="0" lvl="0" indent="0" algn="l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400" kern="1200" dirty="0"/>
              <a:t>Truthful reporting is dominant strategy </a:t>
            </a:r>
          </a:p>
          <a:p>
            <a:pPr marL="0" lvl="0" indent="0" algn="l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400" kern="1200" dirty="0"/>
              <a:t>Maximizes social welfare</a:t>
            </a:r>
          </a:p>
          <a:p>
            <a:pPr marL="0" lvl="0" indent="0" algn="l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400" kern="1200" dirty="0"/>
              <a:t>Too much communication: need to report my whole valuation</a:t>
            </a:r>
          </a:p>
          <a:p>
            <a:pPr marL="0" lvl="0" indent="0" algn="l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400" kern="1200" dirty="0"/>
              <a:t>Computationally inefficient: requires being able to solve the welfare maximization problem</a:t>
            </a:r>
            <a:endParaRPr lang="en-US" sz="1200" kern="1200" dirty="0"/>
          </a:p>
        </p:txBody>
      </p:sp>
      <p:sp>
        <p:nvSpPr>
          <p:cNvPr id="12" name="Freeform: Shape 11"/>
          <p:cNvSpPr/>
          <p:nvPr/>
        </p:nvSpPr>
        <p:spPr>
          <a:xfrm>
            <a:off x="4328867" y="2187127"/>
            <a:ext cx="3534264" cy="1060279"/>
          </a:xfrm>
          <a:custGeom>
            <a:avLst/>
            <a:gdLst>
              <a:gd name="connsiteX0" fmla="*/ 0 w 3534264"/>
              <a:gd name="connsiteY0" fmla="*/ 0 h 1060279"/>
              <a:gd name="connsiteX1" fmla="*/ 3216180 w 3534264"/>
              <a:gd name="connsiteY1" fmla="*/ 0 h 1060279"/>
              <a:gd name="connsiteX2" fmla="*/ 3534264 w 3534264"/>
              <a:gd name="connsiteY2" fmla="*/ 530140 h 1060279"/>
              <a:gd name="connsiteX3" fmla="*/ 3216180 w 3534264"/>
              <a:gd name="connsiteY3" fmla="*/ 1060279 h 1060279"/>
              <a:gd name="connsiteX4" fmla="*/ 0 w 3534264"/>
              <a:gd name="connsiteY4" fmla="*/ 1060279 h 1060279"/>
              <a:gd name="connsiteX5" fmla="*/ 318084 w 3534264"/>
              <a:gd name="connsiteY5" fmla="*/ 530140 h 1060279"/>
              <a:gd name="connsiteX6" fmla="*/ 0 w 3534264"/>
              <a:gd name="connsiteY6" fmla="*/ 0 h 1060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34264" h="1060279">
                <a:moveTo>
                  <a:pt x="0" y="0"/>
                </a:moveTo>
                <a:lnTo>
                  <a:pt x="3216180" y="0"/>
                </a:lnTo>
                <a:lnTo>
                  <a:pt x="3534264" y="530140"/>
                </a:lnTo>
                <a:lnTo>
                  <a:pt x="3216180" y="1060279"/>
                </a:lnTo>
                <a:lnTo>
                  <a:pt x="0" y="1060279"/>
                </a:lnTo>
                <a:lnTo>
                  <a:pt x="318084" y="53014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48999" tIns="130915" rIns="448999" bIns="130915" numCol="1" spcCol="1270" anchor="ctr" anchorCtr="0">
            <a:no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600" kern="1200" dirty="0"/>
              <a:t>Truthful Algorithmic Mechanism Design </a:t>
            </a:r>
          </a:p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600" kern="1200" dirty="0"/>
              <a:t>[Nisan-Ronen’99]</a:t>
            </a:r>
          </a:p>
        </p:txBody>
      </p:sp>
      <p:sp>
        <p:nvSpPr>
          <p:cNvPr id="13" name="Freeform: Shape 12"/>
          <p:cNvSpPr/>
          <p:nvPr/>
        </p:nvSpPr>
        <p:spPr>
          <a:xfrm>
            <a:off x="4328867" y="3247406"/>
            <a:ext cx="3216180" cy="2568054"/>
          </a:xfrm>
          <a:custGeom>
            <a:avLst/>
            <a:gdLst>
              <a:gd name="connsiteX0" fmla="*/ 0 w 3216180"/>
              <a:gd name="connsiteY0" fmla="*/ 0 h 2568054"/>
              <a:gd name="connsiteX1" fmla="*/ 3216180 w 3216180"/>
              <a:gd name="connsiteY1" fmla="*/ 0 h 2568054"/>
              <a:gd name="connsiteX2" fmla="*/ 3216180 w 3216180"/>
              <a:gd name="connsiteY2" fmla="*/ 2568054 h 2568054"/>
              <a:gd name="connsiteX3" fmla="*/ 0 w 3216180"/>
              <a:gd name="connsiteY3" fmla="*/ 2568054 h 2568054"/>
              <a:gd name="connsiteX4" fmla="*/ 0 w 3216180"/>
              <a:gd name="connsiteY4" fmla="*/ 0 h 2568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16180" h="2568054">
                <a:moveTo>
                  <a:pt x="0" y="0"/>
                </a:moveTo>
                <a:lnTo>
                  <a:pt x="3216180" y="0"/>
                </a:lnTo>
                <a:lnTo>
                  <a:pt x="3216180" y="2568054"/>
                </a:lnTo>
                <a:lnTo>
                  <a:pt x="0" y="256805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54150" tIns="254150" rIns="254150" bIns="508299" numCol="1" spcCol="1270" anchor="t" anchorCtr="0">
            <a:noAutofit/>
          </a:bodyPr>
          <a:lstStyle/>
          <a:p>
            <a:pPr marL="0" lvl="0" indent="0" algn="l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400" kern="1200" dirty="0"/>
              <a:t>Computationally efficient mechanism</a:t>
            </a:r>
          </a:p>
          <a:p>
            <a:pPr marL="0" lvl="0" indent="0" algn="l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400" kern="1200" dirty="0"/>
              <a:t>Settle with approximately optimal social welfare</a:t>
            </a:r>
          </a:p>
          <a:p>
            <a:pPr marL="0" lvl="0" indent="0" algn="l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400" kern="1200" dirty="0"/>
              <a:t>Assume access to either a demand query or value query access to the valuation of each player </a:t>
            </a:r>
            <a:endParaRPr lang="en-US" sz="1200" kern="1200" dirty="0"/>
          </a:p>
        </p:txBody>
      </p:sp>
      <p:sp>
        <p:nvSpPr>
          <p:cNvPr id="14" name="Freeform: Shape 13"/>
          <p:cNvSpPr/>
          <p:nvPr/>
        </p:nvSpPr>
        <p:spPr>
          <a:xfrm>
            <a:off x="7810604" y="2187127"/>
            <a:ext cx="3534264" cy="1060279"/>
          </a:xfrm>
          <a:custGeom>
            <a:avLst/>
            <a:gdLst>
              <a:gd name="connsiteX0" fmla="*/ 0 w 3534264"/>
              <a:gd name="connsiteY0" fmla="*/ 0 h 1060279"/>
              <a:gd name="connsiteX1" fmla="*/ 3216180 w 3534264"/>
              <a:gd name="connsiteY1" fmla="*/ 0 h 1060279"/>
              <a:gd name="connsiteX2" fmla="*/ 3534264 w 3534264"/>
              <a:gd name="connsiteY2" fmla="*/ 530140 h 1060279"/>
              <a:gd name="connsiteX3" fmla="*/ 3216180 w 3534264"/>
              <a:gd name="connsiteY3" fmla="*/ 1060279 h 1060279"/>
              <a:gd name="connsiteX4" fmla="*/ 0 w 3534264"/>
              <a:gd name="connsiteY4" fmla="*/ 1060279 h 1060279"/>
              <a:gd name="connsiteX5" fmla="*/ 318084 w 3534264"/>
              <a:gd name="connsiteY5" fmla="*/ 530140 h 1060279"/>
              <a:gd name="connsiteX6" fmla="*/ 0 w 3534264"/>
              <a:gd name="connsiteY6" fmla="*/ 0 h 1060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34264" h="1060279">
                <a:moveTo>
                  <a:pt x="0" y="0"/>
                </a:moveTo>
                <a:lnTo>
                  <a:pt x="3216180" y="0"/>
                </a:lnTo>
                <a:lnTo>
                  <a:pt x="3534264" y="530140"/>
                </a:lnTo>
                <a:lnTo>
                  <a:pt x="3216180" y="1060279"/>
                </a:lnTo>
                <a:lnTo>
                  <a:pt x="0" y="1060279"/>
                </a:lnTo>
                <a:lnTo>
                  <a:pt x="318084" y="53014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48999" tIns="130915" rIns="448999" bIns="130915" numCol="1" spcCol="1270" anchor="ctr" anchorCtr="0">
            <a:no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600" kern="1200" dirty="0"/>
              <a:t>Many Mechanisms in Practice</a:t>
            </a:r>
          </a:p>
        </p:txBody>
      </p:sp>
      <p:sp>
        <p:nvSpPr>
          <p:cNvPr id="15" name="Freeform: Shape 14"/>
          <p:cNvSpPr/>
          <p:nvPr/>
        </p:nvSpPr>
        <p:spPr>
          <a:xfrm>
            <a:off x="7810604" y="3247406"/>
            <a:ext cx="3216180" cy="2568054"/>
          </a:xfrm>
          <a:custGeom>
            <a:avLst/>
            <a:gdLst>
              <a:gd name="connsiteX0" fmla="*/ 0 w 3216180"/>
              <a:gd name="connsiteY0" fmla="*/ 0 h 2568054"/>
              <a:gd name="connsiteX1" fmla="*/ 3216180 w 3216180"/>
              <a:gd name="connsiteY1" fmla="*/ 0 h 2568054"/>
              <a:gd name="connsiteX2" fmla="*/ 3216180 w 3216180"/>
              <a:gd name="connsiteY2" fmla="*/ 2568054 h 2568054"/>
              <a:gd name="connsiteX3" fmla="*/ 0 w 3216180"/>
              <a:gd name="connsiteY3" fmla="*/ 2568054 h 2568054"/>
              <a:gd name="connsiteX4" fmla="*/ 0 w 3216180"/>
              <a:gd name="connsiteY4" fmla="*/ 0 h 2568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16180" h="2568054">
                <a:moveTo>
                  <a:pt x="0" y="0"/>
                </a:moveTo>
                <a:lnTo>
                  <a:pt x="3216180" y="0"/>
                </a:lnTo>
                <a:lnTo>
                  <a:pt x="3216180" y="2568054"/>
                </a:lnTo>
                <a:lnTo>
                  <a:pt x="0" y="256805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54150" tIns="254150" rIns="254150" bIns="508299" numCol="1" spcCol="1270" anchor="t" anchorCtr="0">
            <a:noAutofit/>
          </a:bodyPr>
          <a:lstStyle/>
          <a:p>
            <a:pPr marL="0" lvl="0" indent="0" algn="l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400" kern="1200" dirty="0"/>
              <a:t>Non-truthful with simple allocation and pricing schemes</a:t>
            </a:r>
          </a:p>
          <a:p>
            <a:pPr marL="0" lvl="0" indent="0" algn="l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400" kern="1200" dirty="0"/>
              <a:t>Many mechanisms running simultaneously or sequentially</a:t>
            </a:r>
          </a:p>
          <a:p>
            <a:pPr marL="0" lvl="0" indent="0" algn="l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400" kern="1200" dirty="0"/>
              <a:t>Overall auction system is a non-truthful mechanism</a:t>
            </a:r>
            <a:endParaRPr lang="en-US" sz="1200" kern="1200" dirty="0"/>
          </a:p>
        </p:txBody>
      </p:sp>
    </p:spTree>
    <p:extLst>
      <p:ext uri="{BB962C8B-B14F-4D97-AF65-F5344CB8AC3E}">
        <p14:creationId xmlns:p14="http://schemas.microsoft.com/office/powerpoint/2010/main" val="3482706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 Players Behave?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Classical game theory: players play according to </a:t>
            </a:r>
            <a:r>
              <a:rPr lang="en-US" dirty="0">
                <a:solidFill>
                  <a:srgbClr val="0070C0"/>
                </a:solidFill>
              </a:rPr>
              <a:t>Nash Equilibrium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How do players </a:t>
            </a:r>
            <a:r>
              <a:rPr lang="en-US" dirty="0">
                <a:solidFill>
                  <a:srgbClr val="0070C0"/>
                </a:solidFill>
              </a:rPr>
              <a:t>converge to </a:t>
            </a:r>
            <a:r>
              <a:rPr lang="en-US" dirty="0"/>
              <a:t>equilibrium?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Nash Equilibrium is </a:t>
            </a:r>
            <a:r>
              <a:rPr lang="en-US" dirty="0">
                <a:solidFill>
                  <a:srgbClr val="0070C0"/>
                </a:solidFill>
              </a:rPr>
              <a:t>computationally hard</a:t>
            </a:r>
          </a:p>
          <a:p>
            <a:pPr>
              <a:lnSpc>
                <a:spcPct val="100000"/>
              </a:lnSpc>
            </a:pPr>
            <a:endParaRPr lang="en-US" dirty="0"/>
          </a:p>
          <a:p>
            <a:pPr>
              <a:lnSpc>
                <a:spcPct val="100000"/>
              </a:lnSpc>
            </a:pPr>
            <a:r>
              <a:rPr lang="en-US" dirty="0"/>
              <a:t>Most scenarios: repeated strategic interactions</a:t>
            </a:r>
          </a:p>
          <a:p>
            <a:pPr lvl="1">
              <a:lnSpc>
                <a:spcPct val="100000"/>
              </a:lnSpc>
            </a:pPr>
            <a:r>
              <a:rPr lang="en-US" dirty="0">
                <a:solidFill>
                  <a:srgbClr val="0070C0"/>
                </a:solidFill>
              </a:rPr>
              <a:t>Simple adaptive game playing</a:t>
            </a:r>
            <a:r>
              <a:rPr lang="en-US" dirty="0">
                <a:solidFill>
                  <a:srgbClr val="1B58B8"/>
                </a:solidFill>
              </a:rPr>
              <a:t> </a:t>
            </a:r>
            <a:r>
              <a:rPr lang="en-US" dirty="0"/>
              <a:t>more natural</a:t>
            </a:r>
          </a:p>
          <a:p>
            <a:pPr lvl="1">
              <a:lnSpc>
                <a:spcPct val="100000"/>
              </a:lnSpc>
            </a:pPr>
            <a:r>
              <a:rPr lang="en-US" dirty="0">
                <a:solidFill>
                  <a:srgbClr val="0070C0"/>
                </a:solidFill>
              </a:rPr>
              <a:t>Learn</a:t>
            </a:r>
            <a:r>
              <a:rPr lang="en-US" dirty="0"/>
              <a:t> to play well over time from past experience</a:t>
            </a:r>
          </a:p>
          <a:p>
            <a:pPr lvl="1">
              <a:lnSpc>
                <a:spcPct val="100000"/>
              </a:lnSpc>
            </a:pPr>
            <a:r>
              <a:rPr lang="en-US" dirty="0">
                <a:solidFill>
                  <a:srgbClr val="C00000"/>
                </a:solidFill>
              </a:rPr>
              <a:t>e.g. Dynamic bid optimization tools in online ad 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en-US" dirty="0">
                <a:solidFill>
                  <a:srgbClr val="C00000"/>
                </a:solidFill>
              </a:rPr>
              <a:t>   auctions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049887" y="6171553"/>
            <a:ext cx="2895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internet routing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99213" y="6184561"/>
            <a:ext cx="34376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advertising auctions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406147" y="2501332"/>
            <a:ext cx="14237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C00000"/>
                </a:solidFill>
              </a:rPr>
              <a:t>Caveats!</a:t>
            </a:r>
          </a:p>
        </p:txBody>
      </p:sp>
      <p:sp>
        <p:nvSpPr>
          <p:cNvPr id="25" name="Right Brace 24"/>
          <p:cNvSpPr/>
          <p:nvPr/>
        </p:nvSpPr>
        <p:spPr>
          <a:xfrm>
            <a:off x="6923650" y="2409350"/>
            <a:ext cx="285751" cy="707185"/>
          </a:xfrm>
          <a:prstGeom prst="rightBrace">
            <a:avLst>
              <a:gd name="adj1" fmla="val 25000"/>
              <a:gd name="adj2" fmla="val 50000"/>
            </a:avLst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Content Placeholder 11"/>
          <p:cNvPicPr>
            <a:picLocks noChangeAspect="1"/>
          </p:cNvPicPr>
          <p:nvPr/>
        </p:nvPicPr>
        <p:blipFill rotWithShape="1">
          <a:blip r:embed="rId2"/>
          <a:srcRect l="1470" t="11642" r="2149" b="22530"/>
          <a:stretch/>
        </p:blipFill>
        <p:spPr>
          <a:xfrm>
            <a:off x="8032652" y="5104458"/>
            <a:ext cx="3887346" cy="1492734"/>
          </a:xfrm>
          <a:prstGeom prst="rect">
            <a:avLst/>
          </a:prstGeom>
        </p:spPr>
      </p:pic>
      <p:pic>
        <p:nvPicPr>
          <p:cNvPr id="27" name="Content Placeholder 12"/>
          <p:cNvPicPr>
            <a:picLocks noChangeAspect="1"/>
          </p:cNvPicPr>
          <p:nvPr/>
        </p:nvPicPr>
        <p:blipFill rotWithShape="1">
          <a:blip r:embed="rId3"/>
          <a:srcRect l="340" t="12609" r="1108" b="19573"/>
          <a:stretch/>
        </p:blipFill>
        <p:spPr>
          <a:xfrm>
            <a:off x="8032652" y="3671377"/>
            <a:ext cx="3887346" cy="1503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370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No-Regret Learning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/>
              </a:bodyPr>
              <a:lstStyle/>
              <a:p>
                <a:r>
                  <a:rPr lang="en-US" sz="2400" dirty="0"/>
                  <a:t>Consider mechanism played repeatedly for </a:t>
                </a:r>
                <a:r>
                  <a:rPr lang="en-US" sz="2400" i="1" dirty="0"/>
                  <a:t>T</a:t>
                </a:r>
                <a:r>
                  <a:rPr lang="en-US" sz="2400" dirty="0"/>
                  <a:t> iterations</a:t>
                </a:r>
              </a:p>
              <a:p>
                <a:pPr>
                  <a:spcAft>
                    <a:spcPts val="1200"/>
                  </a:spcAft>
                </a:pPr>
                <a:r>
                  <a:rPr lang="en-US" sz="2400" dirty="0"/>
                  <a:t>Each player uses a learning algorithm which satisfies the no-regret condition: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  <m:nary>
                        <m:naryPr>
                          <m:chr m:val="∑"/>
                          <m:sup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2400" i="0">
                                  <a:latin typeface="Cambria Math" panose="02040503050406030204" pitchFamily="18" charset="0"/>
                                </a:rPr>
                                <m:t>Utilit</m:t>
                              </m:r>
                              <m:r>
                                <m:rPr>
                                  <m:sty m:val="p"/>
                                </m:rPr>
                                <a:rPr lang="en-US" sz="2400" b="0" i="0" smtClean="0">
                                  <a:latin typeface="Cambria Math" panose="02040503050406030204" pitchFamily="18" charset="0"/>
                                </a:rPr>
                                <m:t>y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p>
                              </m:sSup>
                            </m:e>
                          </m:d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≥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  <m:nary>
                        <m:naryPr>
                          <m:chr m:val="∑"/>
                          <m:sup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2400">
                                  <a:latin typeface="Cambria Math" panose="02040503050406030204" pitchFamily="18" charset="0"/>
                                </a:rPr>
                                <m:t>Utility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US" sz="24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4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  <m:sup>
                                  <m:r>
                                    <a:rPr lang="en-US" sz="24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Sup>
                                <m:sSubSup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  <m:sup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p>
                              </m:sSubSup>
                            </m:e>
                          </m:d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𝑜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(1)</m:t>
                      </m:r>
                    </m:oMath>
                  </m:oMathPara>
                </a14:m>
                <a:endParaRPr lang="en-US" sz="2400" dirty="0"/>
              </a:p>
              <a:p>
                <a:pPr marL="0" indent="0">
                  <a:lnSpc>
                    <a:spcPct val="150000"/>
                  </a:lnSpc>
                  <a:buNone/>
                </a:pPr>
                <a:endParaRPr lang="en-US" sz="2600" dirty="0"/>
              </a:p>
              <a:p>
                <a:pPr>
                  <a:lnSpc>
                    <a:spcPct val="150000"/>
                  </a:lnSpc>
                </a:pPr>
                <a:r>
                  <a:rPr lang="en-US" sz="2600" dirty="0"/>
                  <a:t>Many </a:t>
                </a:r>
                <a:r>
                  <a:rPr lang="en-US" sz="2600" dirty="0">
                    <a:solidFill>
                      <a:srgbClr val="0070C0"/>
                    </a:solidFill>
                  </a:rPr>
                  <a:t>simple algorithms </a:t>
                </a:r>
                <a:r>
                  <a:rPr lang="en-US" sz="2600" dirty="0"/>
                  <a:t>achieve no-regret </a:t>
                </a:r>
              </a:p>
              <a:p>
                <a:pPr lvl="1">
                  <a:lnSpc>
                    <a:spcPct val="150000"/>
                  </a:lnSpc>
                </a:pPr>
                <a:r>
                  <a:rPr lang="en-US" sz="2200" dirty="0"/>
                  <a:t>MWU, Regret Matching, Follow the Regularized/Perturbed Leader, Mirror Descent </a:t>
                </a:r>
                <a:r>
                  <a:rPr lang="en-US" sz="1900" dirty="0"/>
                  <a:t>[Freund and Schapire 1995, Foster and Vohra 1997, Hart and Mas-</a:t>
                </a:r>
                <a:r>
                  <a:rPr lang="en-US" sz="1900" dirty="0" err="1"/>
                  <a:t>Collel</a:t>
                </a:r>
                <a:r>
                  <a:rPr lang="en-US" sz="1900" dirty="0"/>
                  <a:t> 2000, Cesa-Bianchi and Lugosi 2006,…]</a:t>
                </a:r>
                <a:endParaRPr lang="en-US" sz="2400" b="1" dirty="0">
                  <a:solidFill>
                    <a:srgbClr val="C00000"/>
                  </a:solidFill>
                </a:endParaRPr>
              </a:p>
              <a:p>
                <a:pPr marL="0" indent="0">
                  <a:buNone/>
                </a:pPr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2" t="-1681" r="-9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ight Brace 3"/>
          <p:cNvSpPr/>
          <p:nvPr/>
        </p:nvSpPr>
        <p:spPr>
          <a:xfrm rot="5400000">
            <a:off x="4093442" y="2540769"/>
            <a:ext cx="242226" cy="2038250"/>
          </a:xfrm>
          <a:prstGeom prst="rightBrace">
            <a:avLst>
              <a:gd name="adj1" fmla="val 84843"/>
              <a:gd name="adj2" fmla="val 50535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735732" y="3679718"/>
            <a:ext cx="27855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Average utility of algorithm</a:t>
            </a:r>
          </a:p>
        </p:txBody>
      </p:sp>
      <p:sp>
        <p:nvSpPr>
          <p:cNvPr id="6" name="Right Brace 5"/>
          <p:cNvSpPr/>
          <p:nvPr/>
        </p:nvSpPr>
        <p:spPr>
          <a:xfrm rot="5400000">
            <a:off x="6710740" y="2331113"/>
            <a:ext cx="242227" cy="2457561"/>
          </a:xfrm>
          <a:prstGeom prst="rightBrace">
            <a:avLst>
              <a:gd name="adj1" fmla="val 84843"/>
              <a:gd name="adj2" fmla="val 50535"/>
            </a:avLst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72877" y="3696601"/>
            <a:ext cx="32972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Average utility of fixed bid vector</a:t>
            </a:r>
          </a:p>
        </p:txBody>
      </p:sp>
    </p:spTree>
    <p:extLst>
      <p:ext uri="{BB962C8B-B14F-4D97-AF65-F5344CB8AC3E}">
        <p14:creationId xmlns:p14="http://schemas.microsoft.com/office/powerpoint/2010/main" val="3940086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mechanisms with good welfare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Simultaneous Second Price Auctions (</a:t>
            </a:r>
            <a:r>
              <a:rPr lang="en-US" sz="2400" dirty="0" err="1"/>
              <a:t>SiSPAs</a:t>
            </a:r>
            <a:r>
              <a:rPr lang="en-US" sz="2400" dirty="0"/>
              <a:t>)</a:t>
            </a:r>
          </a:p>
          <a:p>
            <a:pPr lvl="1"/>
            <a:r>
              <a:rPr lang="en-US" sz="2000" dirty="0"/>
              <a:t>Sell each individual item independently using a second price auction</a:t>
            </a:r>
          </a:p>
          <a:p>
            <a:pPr lvl="1"/>
            <a:r>
              <a:rPr lang="en-US" sz="2000" dirty="0"/>
              <a:t>Bidders simultaneously submit a bid at each auction</a:t>
            </a:r>
          </a:p>
          <a:p>
            <a:pPr lvl="1"/>
            <a:r>
              <a:rPr lang="en-US" sz="2000" dirty="0"/>
              <a:t>At each auction highest bidder wins and pays second highest bid</a:t>
            </a:r>
          </a:p>
          <a:p>
            <a:pPr lvl="1"/>
            <a:r>
              <a:rPr lang="en-US" sz="2000" b="1" dirty="0">
                <a:solidFill>
                  <a:srgbClr val="0070C0"/>
                </a:solidFill>
              </a:rPr>
              <a:t>Pros.</a:t>
            </a:r>
            <a:r>
              <a:rPr lang="en-US" sz="2000" dirty="0"/>
              <a:t> Easy to describe, simple in design, distributed, prevalent in practice</a:t>
            </a:r>
          </a:p>
          <a:p>
            <a:pPr lvl="1"/>
            <a:r>
              <a:rPr lang="en-US" sz="2000" b="1" dirty="0">
                <a:solidFill>
                  <a:srgbClr val="C00000"/>
                </a:solidFill>
              </a:rPr>
              <a:t>Cons.</a:t>
            </a:r>
            <a:r>
              <a:rPr lang="en-US" sz="2000" dirty="0"/>
              <a:t> Bidders face a complex optimization problem</a:t>
            </a:r>
          </a:p>
          <a:p>
            <a:r>
              <a:rPr lang="en-US" sz="2400" b="1" dirty="0">
                <a:solidFill>
                  <a:srgbClr val="C00000"/>
                </a:solidFill>
              </a:rPr>
              <a:t>Welfare at no-regret [Bik’99,CKS’08, BR’11, HKMN’11,FKL’12,ST’13, FFGL’13].</a:t>
            </a:r>
            <a:r>
              <a:rPr lang="en-US" sz="2400" dirty="0"/>
              <a:t> If players use no-regret learning, average welfare is at least ¼ of optimal, even for sub-additive valuations.</a:t>
            </a:r>
          </a:p>
          <a:p>
            <a:r>
              <a:rPr lang="en-US" sz="2400" dirty="0"/>
              <a:t>Similar welfare guarantees for many other simple auctions used in practice: Generalized Second Price Auction, Uniform-price Multi-unit Auction (captured by notion of </a:t>
            </a:r>
            <a:r>
              <a:rPr lang="en-US" sz="2400" i="1" dirty="0"/>
              <a:t>smooth mechanism [ST’13]</a:t>
            </a:r>
            <a:r>
              <a:rPr lang="en-US" sz="24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66214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Computational Efficiency of No-Regret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Autofit/>
              </a:bodyPr>
              <a:lstStyle/>
              <a:p>
                <a:r>
                  <a:rPr lang="en-US" sz="2400" dirty="0"/>
                  <a:t>In </a:t>
                </a:r>
                <a:r>
                  <a:rPr lang="en-US" sz="2400" dirty="0" err="1"/>
                  <a:t>SiSPAs</a:t>
                </a:r>
                <a:r>
                  <a:rPr lang="en-US" sz="2400" dirty="0"/>
                  <a:t>, number of possible actions of a player are exponential in 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endParaRPr lang="en-US" sz="2400" dirty="0"/>
              </a:p>
              <a:p>
                <a:r>
                  <a:rPr lang="en-US" sz="2400" dirty="0"/>
                  <a:t>Standard no-regret algorithms (e.g. multiplicative weight updates) require computation per-iteration, linear in number of actions</a:t>
                </a:r>
              </a:p>
              <a:p>
                <a:pPr marL="0" indent="0">
                  <a:buNone/>
                </a:pPr>
                <a:endParaRPr lang="en-US" sz="2400" dirty="0"/>
              </a:p>
              <a:p>
                <a:pPr marL="0" indent="0">
                  <a:buNone/>
                </a:pPr>
                <a:r>
                  <a:rPr lang="en-US" sz="2400" dirty="0"/>
                  <a:t>Raises two questions:</a:t>
                </a:r>
              </a:p>
              <a:p>
                <a:r>
                  <a:rPr lang="en-US" sz="2400" dirty="0"/>
                  <a:t>Can we achieve regret rates that are poly(m) with poly(m) amount of computation at each iteration?</a:t>
                </a:r>
              </a:p>
              <a:p>
                <a:pPr lvl="1"/>
                <a:r>
                  <a:rPr lang="en-US" sz="2000" dirty="0"/>
                  <a:t>Not unless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𝑅𝑃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⊆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𝑁𝑃</m:t>
                    </m:r>
                  </m:oMath>
                </a14:m>
                <a:r>
                  <a:rPr lang="en-US" sz="2000" dirty="0"/>
                  <a:t> [Daskalakis-S’16]</a:t>
                </a:r>
              </a:p>
              <a:p>
                <a:r>
                  <a:rPr lang="en-US" sz="2400" dirty="0"/>
                  <a:t>Are there alternative designs or notions of learning that are poly-time</a:t>
                </a:r>
              </a:p>
              <a:p>
                <a:pPr lvl="1"/>
                <a:r>
                  <a:rPr lang="en-US" sz="2000" dirty="0"/>
                  <a:t>No-envy learning: not regret buying any fixed set in hindsight [Daskalakis-S’16]</a:t>
                </a:r>
              </a:p>
              <a:p>
                <a:pPr lvl="1"/>
                <a:r>
                  <a:rPr lang="en-US" sz="2000" dirty="0"/>
                  <a:t>Single-bid auctions: each bidders submits a single number; his per-item price [Devanur-Morgenstern-S-Weinberg’15, Braverman-Mao-Weinberg’16]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28" t="-1961" b="-92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93868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0" name="Straight Connector 9"/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>
            <a:normAutofit/>
          </a:bodyPr>
          <a:lstStyle/>
          <a:p>
            <a:pPr algn="r"/>
            <a:r>
              <a:rPr lang="en-US" dirty="0">
                <a:solidFill>
                  <a:schemeClr val="accent1"/>
                </a:solidFill>
              </a:rPr>
              <a:t>Points of interaction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pPr>
              <a:lnSpc>
                <a:spcPct val="70000"/>
              </a:lnSpc>
            </a:pPr>
            <a:r>
              <a:rPr lang="en-US" sz="2200" dirty="0">
                <a:solidFill>
                  <a:schemeClr val="bg1">
                    <a:lumMod val="85000"/>
                  </a:schemeClr>
                </a:solidFill>
              </a:rPr>
              <a:t>Mechanism design and analysis for learning agents</a:t>
            </a:r>
          </a:p>
          <a:p>
            <a:pPr lvl="1">
              <a:lnSpc>
                <a:spcPct val="100000"/>
              </a:lnSpc>
              <a:spcAft>
                <a:spcPts val="1200"/>
              </a:spcAft>
            </a:pPr>
            <a:r>
              <a:rPr lang="en-US" sz="2000" dirty="0">
                <a:solidFill>
                  <a:schemeClr val="bg1">
                    <a:lumMod val="85000"/>
                  </a:schemeClr>
                </a:solidFill>
              </a:rPr>
              <a:t>Online learning as behavioral model in auctions</a:t>
            </a:r>
            <a:endParaRPr lang="en-US" sz="2200" dirty="0">
              <a:solidFill>
                <a:schemeClr val="bg1">
                  <a:lumMod val="85000"/>
                </a:schemeClr>
              </a:solidFill>
            </a:endParaRPr>
          </a:p>
          <a:p>
            <a:pPr>
              <a:lnSpc>
                <a:spcPct val="70000"/>
              </a:lnSpc>
            </a:pPr>
            <a:r>
              <a:rPr lang="en-US" sz="2200" dirty="0">
                <a:solidFill>
                  <a:srgbClr val="C00000"/>
                </a:solidFill>
              </a:rPr>
              <a:t>Learning good mechanisms from data</a:t>
            </a:r>
          </a:p>
          <a:p>
            <a:pPr lvl="1">
              <a:lnSpc>
                <a:spcPct val="70000"/>
              </a:lnSpc>
            </a:pPr>
            <a:r>
              <a:rPr lang="en-US" sz="2000" dirty="0"/>
              <a:t>PAC learning applied to optimal mechanism design</a:t>
            </a:r>
          </a:p>
          <a:p>
            <a:pPr lvl="1">
              <a:lnSpc>
                <a:spcPct val="70000"/>
              </a:lnSpc>
              <a:spcAft>
                <a:spcPts val="1200"/>
              </a:spcAft>
            </a:pPr>
            <a:r>
              <a:rPr lang="en-US" sz="2000" dirty="0"/>
              <a:t>Online learning of good mechanisms</a:t>
            </a:r>
            <a:endParaRPr lang="en-US" sz="2200" dirty="0"/>
          </a:p>
          <a:p>
            <a:pPr>
              <a:lnSpc>
                <a:spcPct val="70000"/>
              </a:lnSpc>
            </a:pPr>
            <a:r>
              <a:rPr lang="en-US" sz="2200" dirty="0">
                <a:solidFill>
                  <a:schemeClr val="bg1">
                    <a:lumMod val="85000"/>
                  </a:schemeClr>
                </a:solidFill>
              </a:rPr>
              <a:t>Learning from non-truthful auction data</a:t>
            </a:r>
          </a:p>
          <a:p>
            <a:pPr lvl="1">
              <a:lnSpc>
                <a:spcPct val="70000"/>
              </a:lnSpc>
              <a:spcAft>
                <a:spcPts val="1200"/>
              </a:spcAft>
            </a:pPr>
            <a:r>
              <a:rPr lang="en-US" sz="2000" dirty="0">
                <a:solidFill>
                  <a:schemeClr val="bg1">
                    <a:lumMod val="85000"/>
                  </a:schemeClr>
                </a:solidFill>
              </a:rPr>
              <a:t>Econometric analysis in auction settings</a:t>
            </a:r>
            <a:endParaRPr lang="en-US" sz="2200" dirty="0">
              <a:solidFill>
                <a:schemeClr val="bg1">
                  <a:lumMod val="85000"/>
                </a:schemeClr>
              </a:solidFill>
            </a:endParaRPr>
          </a:p>
          <a:p>
            <a:pPr>
              <a:lnSpc>
                <a:spcPct val="70000"/>
              </a:lnSpc>
            </a:pPr>
            <a:r>
              <a:rPr lang="en-US" sz="2200" dirty="0">
                <a:solidFill>
                  <a:schemeClr val="bg1">
                    <a:lumMod val="85000"/>
                  </a:schemeClr>
                </a:solidFill>
              </a:rPr>
              <a:t>Mechanism design for learning problems</a:t>
            </a:r>
          </a:p>
          <a:p>
            <a:pPr lvl="1">
              <a:lnSpc>
                <a:spcPct val="70000"/>
              </a:lnSpc>
            </a:pPr>
            <a:r>
              <a:rPr lang="en-US" sz="2000" dirty="0">
                <a:solidFill>
                  <a:schemeClr val="bg1">
                    <a:lumMod val="85000"/>
                  </a:schemeClr>
                </a:solidFill>
              </a:rPr>
              <a:t>Online learning with strategic experts: incentivizing exploration, side-incentives</a:t>
            </a:r>
          </a:p>
          <a:p>
            <a:pPr lvl="1">
              <a:lnSpc>
                <a:spcPct val="70000"/>
              </a:lnSpc>
            </a:pPr>
            <a:r>
              <a:rPr lang="en-US" sz="2000" dirty="0">
                <a:solidFill>
                  <a:schemeClr val="bg1">
                    <a:lumMod val="85000"/>
                  </a:schemeClr>
                </a:solidFill>
              </a:rPr>
              <a:t>Buying data: private data, costly data, crowdsourcing</a:t>
            </a:r>
            <a:endParaRPr lang="en-US" sz="2200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82021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0" name="Straight Connector 9"/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>
            <a:normAutofit/>
          </a:bodyPr>
          <a:lstStyle/>
          <a:p>
            <a:pPr algn="r"/>
            <a:r>
              <a:rPr lang="en-US" dirty="0">
                <a:solidFill>
                  <a:schemeClr val="accent1"/>
                </a:solidFill>
              </a:rPr>
              <a:t>Key Insights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pPr>
              <a:lnSpc>
                <a:spcPct val="70000"/>
              </a:lnSpc>
              <a:spcAft>
                <a:spcPts val="1200"/>
              </a:spcAft>
            </a:pPr>
            <a:r>
              <a:rPr lang="en-US" sz="2200" dirty="0"/>
              <a:t>Classic optimal mechanism design requires prior </a:t>
            </a:r>
          </a:p>
          <a:p>
            <a:pPr>
              <a:lnSpc>
                <a:spcPct val="70000"/>
              </a:lnSpc>
              <a:spcAft>
                <a:spcPts val="1200"/>
              </a:spcAft>
            </a:pPr>
            <a:r>
              <a:rPr lang="en-US" sz="2200" dirty="0"/>
              <a:t>What if we only have samples of values?</a:t>
            </a:r>
          </a:p>
          <a:p>
            <a:pPr>
              <a:lnSpc>
                <a:spcPct val="70000"/>
              </a:lnSpc>
              <a:spcAft>
                <a:spcPts val="1200"/>
              </a:spcAft>
            </a:pPr>
            <a:r>
              <a:rPr lang="en-US" sz="2200" dirty="0"/>
              <a:t>Approximately optimal mechanisms from samples</a:t>
            </a:r>
          </a:p>
          <a:p>
            <a:pPr>
              <a:lnSpc>
                <a:spcPct val="70000"/>
              </a:lnSpc>
              <a:spcAft>
                <a:spcPts val="1200"/>
              </a:spcAft>
            </a:pPr>
            <a:r>
              <a:rPr lang="en-US" sz="2200" dirty="0"/>
              <a:t>What is the sample complexity?</a:t>
            </a:r>
          </a:p>
          <a:p>
            <a:pPr lvl="1">
              <a:lnSpc>
                <a:spcPct val="70000"/>
              </a:lnSpc>
              <a:spcAft>
                <a:spcPts val="1200"/>
              </a:spcAft>
            </a:pPr>
            <a:r>
              <a:rPr lang="en-US" sz="1800" dirty="0"/>
              <a:t>A statistical learning theory question</a:t>
            </a:r>
          </a:p>
          <a:p>
            <a:pPr>
              <a:lnSpc>
                <a:spcPct val="70000"/>
              </a:lnSpc>
              <a:spcAft>
                <a:spcPts val="1200"/>
              </a:spcAft>
            </a:pPr>
            <a:r>
              <a:rPr lang="en-US" sz="2200" dirty="0"/>
              <a:t>With computational efficiency?</a:t>
            </a:r>
          </a:p>
          <a:p>
            <a:pPr>
              <a:lnSpc>
                <a:spcPct val="70000"/>
              </a:lnSpc>
              <a:spcAft>
                <a:spcPts val="1200"/>
              </a:spcAft>
            </a:pPr>
            <a:r>
              <a:rPr lang="en-US" sz="2200" dirty="0"/>
              <a:t>Online optimization of mechanisms</a:t>
            </a:r>
          </a:p>
          <a:p>
            <a:pPr lvl="1">
              <a:lnSpc>
                <a:spcPct val="70000"/>
              </a:lnSpc>
              <a:spcAft>
                <a:spcPts val="1200"/>
              </a:spcAft>
            </a:pPr>
            <a:r>
              <a:rPr lang="en-US" sz="1800" dirty="0"/>
              <a:t>Samples arrive online and not </a:t>
            </a:r>
            <a:r>
              <a:rPr lang="en-US" sz="1800" dirty="0" err="1"/>
              <a:t>i.i.d</a:t>
            </a:r>
            <a:r>
              <a:rPr lang="en-US" sz="1800" dirty="0"/>
              <a:t>.</a:t>
            </a:r>
          </a:p>
          <a:p>
            <a:pPr>
              <a:lnSpc>
                <a:spcPct val="70000"/>
              </a:lnSpc>
              <a:spcAft>
                <a:spcPts val="1200"/>
              </a:spcAft>
            </a:pPr>
            <a:r>
              <a:rPr lang="en-US" sz="2200" dirty="0"/>
              <a:t>What if we observe incomplete data?</a:t>
            </a:r>
          </a:p>
          <a:p>
            <a:pPr lvl="1">
              <a:lnSpc>
                <a:spcPct val="70000"/>
              </a:lnSpc>
              <a:spcAft>
                <a:spcPts val="1200"/>
              </a:spcAft>
            </a:pPr>
            <a:r>
              <a:rPr lang="en-US" sz="1800" dirty="0"/>
              <a:t>Prices and winners or chosen items from posted prices</a:t>
            </a:r>
          </a:p>
        </p:txBody>
      </p:sp>
    </p:spTree>
    <p:extLst>
      <p:ext uri="{BB962C8B-B14F-4D97-AF65-F5344CB8AC3E}">
        <p14:creationId xmlns:p14="http://schemas.microsoft.com/office/powerpoint/2010/main" val="1212872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12192000" cy="6861324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13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786754" cy="6858000"/>
          </a:xfrm>
          <a:custGeom>
            <a:avLst/>
            <a:gdLst>
              <a:gd name="connsiteX0" fmla="*/ 0 w 11786754"/>
              <a:gd name="connsiteY0" fmla="*/ 0 h 6858000"/>
              <a:gd name="connsiteX1" fmla="*/ 8610600 w 11786754"/>
              <a:gd name="connsiteY1" fmla="*/ 0 h 6858000"/>
              <a:gd name="connsiteX2" fmla="*/ 11786754 w 11786754"/>
              <a:gd name="connsiteY2" fmla="*/ 6858000 h 6858000"/>
              <a:gd name="connsiteX3" fmla="*/ 0 w 1178675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86754" h="6858000">
                <a:moveTo>
                  <a:pt x="0" y="0"/>
                </a:moveTo>
                <a:lnTo>
                  <a:pt x="8610600" y="0"/>
                </a:lnTo>
                <a:lnTo>
                  <a:pt x="1178675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581400" cy="6858000"/>
          </a:xfrm>
          <a:custGeom>
            <a:avLst/>
            <a:gdLst>
              <a:gd name="connsiteX0" fmla="*/ 0 w 3581400"/>
              <a:gd name="connsiteY0" fmla="*/ 0 h 6858000"/>
              <a:gd name="connsiteX1" fmla="*/ 405246 w 3581400"/>
              <a:gd name="connsiteY1" fmla="*/ 0 h 6858000"/>
              <a:gd name="connsiteX2" fmla="*/ 3581400 w 3581400"/>
              <a:gd name="connsiteY2" fmla="*/ 6858000 h 6858000"/>
              <a:gd name="connsiteX3" fmla="*/ 0 w 35814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81400" h="6858000">
                <a:moveTo>
                  <a:pt x="0" y="0"/>
                </a:moveTo>
                <a:lnTo>
                  <a:pt x="405246" y="0"/>
                </a:lnTo>
                <a:lnTo>
                  <a:pt x="35814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002" y="365125"/>
            <a:ext cx="10520702" cy="1325563"/>
          </a:xfrm>
        </p:spPr>
        <p:txBody>
          <a:bodyPr>
            <a:normAutofit/>
          </a:bodyPr>
          <a:lstStyle/>
          <a:p>
            <a:r>
              <a:rPr lang="en-US" dirty="0"/>
              <a:t>Optimal Mechanism Design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1" y="2022601"/>
                <a:ext cx="10515598" cy="4154361"/>
              </a:xfrm>
            </p:spPr>
            <p:txBody>
              <a:bodyPr>
                <a:normAutofit/>
              </a:bodyPr>
              <a:lstStyle/>
              <a:p>
                <a:r>
                  <a:rPr lang="en-US" sz="2000"/>
                  <a:t>Selling a single item</a:t>
                </a:r>
              </a:p>
              <a:p>
                <a:r>
                  <a:rPr lang="en-US" sz="2000"/>
                  <a:t>Each buyer has a private value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000" b="0" i="1">
                        <a:latin typeface="Cambria Math" panose="02040503050406030204" pitchFamily="18" charset="0"/>
                      </a:rPr>
                      <m:t>∼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endParaRPr lang="en-US" sz="2000"/>
              </a:p>
              <a:p>
                <a:r>
                  <a:rPr lang="en-US" sz="2000"/>
                  <a:t>How do we sell the item to maximize revenue?</a:t>
                </a:r>
              </a:p>
              <a:p>
                <a:r>
                  <a:rPr lang="en-US" sz="2000"/>
                  <a:t>Myerson’82: Second price with reserve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000">
                            <a:latin typeface="Cambria Math" panose="02040503050406030204" pitchFamily="18" charset="0"/>
                          </a:rPr>
                          <m:t>argmax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US" sz="200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1−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𝐹</m:t>
                        </m:r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d>
                      </m:e>
                    </m:d>
                  </m:oMath>
                </a14:m>
                <a:endParaRPr lang="en-US" sz="2000" b="0"/>
              </a:p>
              <a:p>
                <a:r>
                  <a:rPr lang="en-US" sz="2000"/>
                  <a:t>Setting the optimal reserve requires knowing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endParaRPr lang="en-US" sz="2000"/>
              </a:p>
              <a:p>
                <a:endParaRPr lang="en-US" sz="2000"/>
              </a:p>
              <a:p>
                <a:r>
                  <a:rPr lang="en-US" sz="2000"/>
                  <a:t>Sample complexity of optimal mechanisms: what if instead of knowing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sz="2000"/>
                  <a:t> we have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sz="2000"/>
                  <a:t> samples from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sz="2000"/>
                  <a:t>? [Roughgarden-Cole’14, Mohri-Rostamizadeh’14]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1" y="2022601"/>
                <a:ext cx="10515598" cy="4154361"/>
              </a:xfrm>
              <a:blipFill>
                <a:blip r:embed="rId2"/>
                <a:stretch>
                  <a:fillRect l="-522" t="-1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792724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PAC Learning and Sample Complexity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515600" cy="4351338"/>
              </a:xfrm>
            </p:spPr>
            <p:txBody>
              <a:bodyPr>
                <a:normAutofit/>
              </a:bodyPr>
              <a:lstStyle/>
              <a:p>
                <a:pPr>
                  <a:spcAft>
                    <a:spcPts val="1200"/>
                  </a:spcAft>
                </a:pPr>
                <a:r>
                  <a:rPr lang="en-US" sz="2400" dirty="0"/>
                  <a:t>Given a hypothesis space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sz="2400" dirty="0"/>
                  <a:t> samples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sz="2400" dirty="0"/>
                  <a:t> from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sz="2400" dirty="0"/>
                  <a:t> compute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sub>
                    </m:sSub>
                  </m:oMath>
                </a14:m>
                <a:r>
                  <a:rPr lang="en-US" sz="2400" dirty="0"/>
                  <a:t>:</a:t>
                </a:r>
              </a:p>
              <a:p>
                <a:pPr marL="0" indent="0">
                  <a:spcAft>
                    <a:spcPts val="12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∼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𝑆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</m:d>
                            </m:e>
                          </m:d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≥</m:t>
                      </m:r>
                      <m:func>
                        <m:func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400" b="0" i="0" smtClean="0">
                                  <a:latin typeface="Cambria Math" panose="02040503050406030204" pitchFamily="18" charset="0"/>
                                </a:rPr>
                                <m:t>sup</m:t>
                              </m:r>
                            </m:e>
                            <m:li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∈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lim>
                          </m:limLow>
                        </m:fName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∼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sub>
                          </m:sSub>
                          <m:d>
                            <m:dPr>
                              <m:begChr m:val="["/>
                              <m:endChr m:val="]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d>
                                <m:d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  <m:d>
                                    <m:dPr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e>
                                  </m:d>
                                </m:e>
                              </m:d>
                            </m:e>
                          </m:d>
                        </m:e>
                      </m:fun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𝜖</m:t>
                      </m:r>
                    </m:oMath>
                  </m:oMathPara>
                </a14:m>
                <a:endParaRPr lang="en-US" sz="2400" dirty="0"/>
              </a:p>
              <a:p>
                <a:pPr>
                  <a:spcAft>
                    <a:spcPts val="1200"/>
                  </a:spcAft>
                </a:pPr>
                <a:r>
                  <a:rPr lang="en-US" sz="2400" dirty="0"/>
                  <a:t>What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r>
                  <a:rPr lang="en-US" sz="2400" dirty="0"/>
                  <a:t> is achievable with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sz="2400" dirty="0"/>
                  <a:t> samples? </a:t>
                </a:r>
              </a:p>
              <a:p>
                <a:pPr>
                  <a:spcAft>
                    <a:spcPts val="1200"/>
                  </a:spcAft>
                </a:pPr>
                <a:r>
                  <a:rPr lang="en-US" sz="2400" dirty="0"/>
                  <a:t>Algorithm: Empirical Risk Maximization</a:t>
                </a:r>
              </a:p>
              <a:p>
                <a:pPr marL="0" indent="0">
                  <a:spcAft>
                    <a:spcPts val="12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2400" i="0">
                              <a:latin typeface="Cambria Math" panose="02040503050406030204" pitchFamily="18" charset="0"/>
                            </a:rPr>
                            <m:t>argma</m:t>
                          </m:r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x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∈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sub>
                      </m:sSub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den>
                      </m:f>
                      <m:nary>
                        <m:naryPr>
                          <m:chr m:val="∑"/>
                          <m:sup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∈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  <m:sup/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𝑟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d>
                                <m:d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</m:e>
                      </m:nary>
                    </m:oMath>
                  </m:oMathPara>
                </a14:m>
                <a:endParaRPr lang="en-US" sz="2400" dirty="0"/>
              </a:p>
              <a:p>
                <a:pPr>
                  <a:spcAft>
                    <a:spcPts val="1200"/>
                  </a:spcAft>
                </a:pPr>
                <a:r>
                  <a:rPr lang="en-US" sz="2400" dirty="0"/>
                  <a:t>Bound on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r>
                  <a:rPr lang="en-US" sz="2400" dirty="0"/>
                  <a:t> is captured by “complexity measures” of hypothesis space: VC dimension, Pseudo-dimension, </a:t>
                </a:r>
                <a:r>
                  <a:rPr lang="en-US" sz="2400" dirty="0" err="1"/>
                  <a:t>Rademacher</a:t>
                </a:r>
                <a:r>
                  <a:rPr lang="en-US" sz="2400" dirty="0"/>
                  <a:t> Complexity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515600" cy="4351338"/>
              </a:xfrm>
              <a:blipFill>
                <a:blip r:embed="rId2"/>
                <a:stretch>
                  <a:fillRect l="-812" t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567619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PAC Learning for Optimal Auctions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515600" cy="4351338"/>
              </a:xfrm>
            </p:spPr>
            <p:txBody>
              <a:bodyPr>
                <a:noAutofit/>
              </a:bodyPr>
              <a:lstStyle/>
              <a:p>
                <a:r>
                  <a:rPr lang="en-US" sz="2400" dirty="0"/>
                  <a:t>Hypothesis space is space of all second price auctions with reserve</a:t>
                </a:r>
              </a:p>
              <a:p>
                <a:r>
                  <a:rPr lang="en-US" sz="2400" dirty="0"/>
                  <a:t>Need to bound complexity measure of this space</a:t>
                </a:r>
              </a:p>
              <a:p>
                <a:pPr lvl="1"/>
                <a:r>
                  <a:rPr lang="en-US" sz="2000" dirty="0" err="1"/>
                  <a:t>Rademacher</a:t>
                </a:r>
                <a:r>
                  <a:rPr lang="en-US" sz="2000" dirty="0"/>
                  <a:t> Complexity [Medina-Mohri’14]</a:t>
                </a:r>
              </a:p>
              <a:p>
                <a:r>
                  <a:rPr lang="en-US" sz="2400" dirty="0"/>
                  <a:t>Beyond </a:t>
                </a:r>
                <a:r>
                  <a:rPr lang="en-US" sz="2400" dirty="0" err="1"/>
                  <a:t>i.i.d</a:t>
                </a:r>
                <a:r>
                  <a:rPr lang="en-US" sz="2400" dirty="0"/>
                  <a:t>.: Optimal Myerson auction is more complex</a:t>
                </a:r>
                <a:endParaRPr lang="en-US" sz="2000" dirty="0"/>
              </a:p>
              <a:p>
                <a:pPr lvl="1"/>
                <a:r>
                  <a:rPr lang="en-US" sz="2000" dirty="0"/>
                  <a:t>Defines monotone transformation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𝜙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sz="2000" dirty="0"/>
                  <a:t> for each player</a:t>
                </a:r>
              </a:p>
              <a:p>
                <a:pPr lvl="1"/>
                <a:r>
                  <a:rPr lang="en-US" sz="2000" dirty="0"/>
                  <a:t>Transform players value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→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𝜙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sz="2000" b="0" i="0" smtClean="0">
                        <a:latin typeface="Cambria Math" panose="02040503050406030204" pitchFamily="18" charset="0"/>
                      </a:rPr>
                      <m:t>;</m:t>
                    </m:r>
                  </m:oMath>
                </a14:m>
                <a:r>
                  <a:rPr lang="en-US" sz="2000" dirty="0"/>
                  <a:t> run second price auction with reserve of 0</a:t>
                </a:r>
              </a:p>
              <a:p>
                <a:r>
                  <a:rPr lang="en-US" sz="2400" dirty="0"/>
                  <a:t>Space of all such mechanisms has unbounded “complexity”</a:t>
                </a:r>
              </a:p>
              <a:p>
                <a:pPr lvl="1"/>
                <a:r>
                  <a:rPr lang="en-US" sz="2000" dirty="0"/>
                  <a:t>Use independence across buyers to “discretize” the space to an “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r>
                  <a:rPr lang="en-US" sz="2000" dirty="0"/>
                  <a:t>-cover”</a:t>
                </a:r>
              </a:p>
              <a:p>
                <a:pPr lvl="1"/>
                <a:r>
                  <a:rPr lang="en-US" sz="2000" dirty="0"/>
                  <a:t>Discretize transformations to take values in multiples of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r>
                  <a:rPr lang="en-US" sz="2000" dirty="0"/>
                  <a:t> [Morgenstern-Roughgarden’15]</a:t>
                </a:r>
              </a:p>
              <a:p>
                <a:pPr lvl="1"/>
                <a:r>
                  <a:rPr lang="en-US" sz="2000" dirty="0"/>
                  <a:t>Discretize values to multiples of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r>
                  <a:rPr lang="en-US" sz="2000" dirty="0"/>
                  <a:t> [Devanur-Huang-Psomas’16]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515600" cy="4351338"/>
              </a:xfrm>
              <a:blipFill>
                <a:blip r:embed="rId2"/>
                <a:stretch>
                  <a:fillRect l="-812" t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084471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Efficiently Learning Optimal Auctions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400" dirty="0"/>
              <a:t>ERM for many of these problems can be computationally hard</a:t>
            </a:r>
          </a:p>
          <a:p>
            <a:endParaRPr lang="en-US" sz="2400" dirty="0"/>
          </a:p>
          <a:p>
            <a:r>
              <a:rPr lang="en-US" sz="2400" dirty="0"/>
              <a:t>What if we want a poly-time algorithm?</a:t>
            </a:r>
          </a:p>
          <a:p>
            <a:pPr lvl="1"/>
            <a:r>
              <a:rPr lang="en-US" sz="2000" dirty="0"/>
              <a:t>Non-</a:t>
            </a:r>
            <a:r>
              <a:rPr lang="en-US" sz="2000" dirty="0" err="1"/>
              <a:t>i.i.d</a:t>
            </a:r>
            <a:r>
              <a:rPr lang="en-US" sz="2000" dirty="0"/>
              <a:t>. regular distributions [Cole-Roughgarden’14, Devanur et al’16]</a:t>
            </a:r>
          </a:p>
          <a:p>
            <a:pPr lvl="1"/>
            <a:r>
              <a:rPr lang="en-US" sz="2000" dirty="0" err="1"/>
              <a:t>i.i.d</a:t>
            </a:r>
            <a:r>
              <a:rPr lang="en-US" sz="2000" dirty="0"/>
              <a:t>. irregular distributions [Roughgarden-Schrijvers’16]</a:t>
            </a:r>
          </a:p>
          <a:p>
            <a:pPr lvl="1"/>
            <a:r>
              <a:rPr lang="en-US" sz="2000" dirty="0"/>
              <a:t>Non-</a:t>
            </a:r>
            <a:r>
              <a:rPr lang="en-US" sz="2000" dirty="0" err="1"/>
              <a:t>i.i.d</a:t>
            </a:r>
            <a:r>
              <a:rPr lang="en-US" sz="2000" dirty="0"/>
              <a:t>. irregular distributions [Gonczarowski-Nisan’17]</a:t>
            </a:r>
          </a:p>
          <a:p>
            <a:endParaRPr lang="en-US" sz="2400" dirty="0"/>
          </a:p>
          <a:p>
            <a:r>
              <a:rPr lang="en-US" sz="2400" dirty="0"/>
              <a:t>Typically: discretization in either virtual value or value space and subsequently running Myerson’s auction on empirical distributions</a:t>
            </a:r>
          </a:p>
          <a:p>
            <a:endParaRPr lang="en-US" sz="2400" dirty="0"/>
          </a:p>
          <a:p>
            <a:r>
              <a:rPr lang="en-US" sz="2400" dirty="0"/>
              <a:t>Why efficient learnable? Bayesian version of the problem has closed form simple solution (Myerson)</a:t>
            </a:r>
          </a:p>
        </p:txBody>
      </p:sp>
    </p:spTree>
    <p:extLst>
      <p:ext uri="{BB962C8B-B14F-4D97-AF65-F5344CB8AC3E}">
        <p14:creationId xmlns:p14="http://schemas.microsoft.com/office/powerpoint/2010/main" val="1234041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Multi-item Optimal Auctions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Optimal mechanism is not well understood or easy to learn</a:t>
            </a:r>
          </a:p>
          <a:p>
            <a:endParaRPr lang="en-US" dirty="0"/>
          </a:p>
          <a:p>
            <a:r>
              <a:rPr lang="en-US" dirty="0"/>
              <a:t>Compete with simple mechanisms: </a:t>
            </a:r>
          </a:p>
          <a:p>
            <a:pPr lvl="1"/>
            <a:r>
              <a:rPr lang="en-US" sz="2000" dirty="0"/>
              <a:t>Posted bundle price mechanisms [Morgenstern-Roughgarden’16] (Pseudo-dimension)</a:t>
            </a:r>
          </a:p>
          <a:p>
            <a:pPr lvl="1"/>
            <a:r>
              <a:rPr lang="en-US" sz="2000" dirty="0"/>
              <a:t>Affine maximizers, bundle pricing, second-price item auctions [Balcan-Sandholm-Vitercik’15,16] (</a:t>
            </a:r>
            <a:r>
              <a:rPr lang="en-US" sz="2000" dirty="0" err="1"/>
              <a:t>Rademacher</a:t>
            </a:r>
            <a:r>
              <a:rPr lang="en-US" sz="2000" dirty="0"/>
              <a:t> complexity)</a:t>
            </a:r>
          </a:p>
          <a:p>
            <a:pPr lvl="1"/>
            <a:r>
              <a:rPr lang="en-US" sz="2000" dirty="0"/>
              <a:t>Bundle, item pricing [S’17] (new split-sample growth measure)</a:t>
            </a:r>
          </a:p>
          <a:p>
            <a:pPr lvl="1"/>
            <a:r>
              <a:rPr lang="en-US" sz="2000" dirty="0"/>
              <a:t>Yao’s simple approximately optimal mechanisms [Cai-Daskalakis’17] (new measure of complexity for product distributions) </a:t>
            </a: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2387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Online Learning of Mechanisms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Valuation samples are not </a:t>
            </a:r>
            <a:r>
              <a:rPr lang="en-US" dirty="0" err="1"/>
              <a:t>i.i.d</a:t>
            </a:r>
            <a:r>
              <a:rPr lang="en-US" dirty="0"/>
              <a:t>. but coming in online arbitrary manner</a:t>
            </a:r>
          </a:p>
          <a:p>
            <a:endParaRPr lang="en-US" dirty="0"/>
          </a:p>
          <a:p>
            <a:r>
              <a:rPr lang="en-US" dirty="0"/>
              <a:t>Dynamically optimize mechanisms to perform as good as the best mechanism in hindsight?</a:t>
            </a:r>
          </a:p>
          <a:p>
            <a:pPr lvl="1"/>
            <a:endParaRPr lang="en-US" dirty="0"/>
          </a:p>
          <a:p>
            <a:pPr lvl="1"/>
            <a:r>
              <a:rPr lang="en-US" sz="2000" dirty="0"/>
              <a:t>Optimizing over second price auctions with player-specific reserves [Roughgarden-Wang’16]</a:t>
            </a:r>
          </a:p>
          <a:p>
            <a:pPr lvl="1"/>
            <a:r>
              <a:rPr lang="en-US" sz="2000" dirty="0"/>
              <a:t>Optimizing over Myerson style auction over discretized values [Bubeck et al’17]</a:t>
            </a:r>
          </a:p>
          <a:p>
            <a:pPr lvl="1"/>
            <a:r>
              <a:rPr lang="en-US" sz="2000" dirty="0"/>
              <a:t>Reductions from online to offline problem for discretized Myerson and other auctions [Dudik et al’17]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1335091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from incomplete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if we only observe responses to posted prices? </a:t>
            </a:r>
          </a:p>
          <a:p>
            <a:pPr lvl="1"/>
            <a:r>
              <a:rPr lang="en-US" dirty="0"/>
              <a:t>Posting prices online and buyers selecting optimal bundle [Amin et al.’14, Roth-Ullman-Wu’16]</a:t>
            </a:r>
          </a:p>
          <a:p>
            <a:pPr lvl="1"/>
            <a:r>
              <a:rPr lang="en-US" dirty="0"/>
              <a:t>Goal is to optimize revenue</a:t>
            </a:r>
          </a:p>
          <a:p>
            <a:pPr lvl="1"/>
            <a:r>
              <a:rPr lang="en-US" dirty="0"/>
              <a:t>Assumes goods are continuous and buyers value is strongly concave</a:t>
            </a:r>
          </a:p>
          <a:p>
            <a:endParaRPr lang="en-US" dirty="0"/>
          </a:p>
          <a:p>
            <a:r>
              <a:rPr lang="en-US" dirty="0"/>
              <a:t>What if we only observe winners and prices?</a:t>
            </a:r>
          </a:p>
          <a:p>
            <a:pPr lvl="1"/>
            <a:r>
              <a:rPr lang="en-US" dirty="0"/>
              <a:t>Can still compute good optimal reserve prices without learning values [</a:t>
            </a:r>
            <a:r>
              <a:rPr lang="en-US" dirty="0" err="1"/>
              <a:t>Coey</a:t>
            </a:r>
            <a:r>
              <a:rPr lang="en-US" dirty="0"/>
              <a:t> et al.’17]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6239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0" name="Straight Connector 9"/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>
            <a:normAutofit/>
          </a:bodyPr>
          <a:lstStyle/>
          <a:p>
            <a:pPr algn="r"/>
            <a:r>
              <a:rPr lang="en-US" dirty="0">
                <a:solidFill>
                  <a:schemeClr val="accent1"/>
                </a:solidFill>
              </a:rPr>
              <a:t>Points of interaction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pPr>
              <a:lnSpc>
                <a:spcPct val="70000"/>
              </a:lnSpc>
            </a:pPr>
            <a:r>
              <a:rPr lang="en-US" sz="2200" dirty="0">
                <a:solidFill>
                  <a:schemeClr val="bg1">
                    <a:lumMod val="85000"/>
                  </a:schemeClr>
                </a:solidFill>
              </a:rPr>
              <a:t>Mechanism design and analysis for learning agents</a:t>
            </a:r>
          </a:p>
          <a:p>
            <a:pPr lvl="1">
              <a:lnSpc>
                <a:spcPct val="100000"/>
              </a:lnSpc>
              <a:spcAft>
                <a:spcPts val="1200"/>
              </a:spcAft>
            </a:pPr>
            <a:r>
              <a:rPr lang="en-US" sz="2000" dirty="0">
                <a:solidFill>
                  <a:schemeClr val="bg1">
                    <a:lumMod val="85000"/>
                  </a:schemeClr>
                </a:solidFill>
              </a:rPr>
              <a:t>Online learning as behavioral model in auctions</a:t>
            </a:r>
            <a:endParaRPr lang="en-US" sz="2200" dirty="0">
              <a:solidFill>
                <a:schemeClr val="bg1">
                  <a:lumMod val="85000"/>
                </a:schemeClr>
              </a:solidFill>
            </a:endParaRPr>
          </a:p>
          <a:p>
            <a:pPr>
              <a:lnSpc>
                <a:spcPct val="70000"/>
              </a:lnSpc>
            </a:pPr>
            <a:r>
              <a:rPr lang="en-US" sz="2200" dirty="0">
                <a:solidFill>
                  <a:schemeClr val="bg1">
                    <a:lumMod val="85000"/>
                  </a:schemeClr>
                </a:solidFill>
              </a:rPr>
              <a:t>Learning good mechanisms from data</a:t>
            </a:r>
          </a:p>
          <a:p>
            <a:pPr lvl="1">
              <a:lnSpc>
                <a:spcPct val="70000"/>
              </a:lnSpc>
            </a:pPr>
            <a:r>
              <a:rPr lang="en-US" sz="2000" dirty="0">
                <a:solidFill>
                  <a:schemeClr val="bg1">
                    <a:lumMod val="85000"/>
                  </a:schemeClr>
                </a:solidFill>
              </a:rPr>
              <a:t>PAC learning applied to optimal mechanism design</a:t>
            </a:r>
          </a:p>
          <a:p>
            <a:pPr lvl="1">
              <a:lnSpc>
                <a:spcPct val="70000"/>
              </a:lnSpc>
              <a:spcAft>
                <a:spcPts val="1200"/>
              </a:spcAft>
            </a:pPr>
            <a:r>
              <a:rPr lang="en-US" sz="2000" dirty="0">
                <a:solidFill>
                  <a:schemeClr val="bg1">
                    <a:lumMod val="85000"/>
                  </a:schemeClr>
                </a:solidFill>
              </a:rPr>
              <a:t>Online learning of good mechanisms</a:t>
            </a:r>
            <a:endParaRPr lang="en-US" sz="2200" dirty="0">
              <a:solidFill>
                <a:schemeClr val="bg1">
                  <a:lumMod val="85000"/>
                </a:schemeClr>
              </a:solidFill>
            </a:endParaRPr>
          </a:p>
          <a:p>
            <a:pPr>
              <a:lnSpc>
                <a:spcPct val="70000"/>
              </a:lnSpc>
            </a:pPr>
            <a:r>
              <a:rPr lang="en-US" sz="2200" dirty="0">
                <a:solidFill>
                  <a:srgbClr val="C00000"/>
                </a:solidFill>
              </a:rPr>
              <a:t>Learning from non-truthful auction data</a:t>
            </a:r>
          </a:p>
          <a:p>
            <a:pPr lvl="1">
              <a:lnSpc>
                <a:spcPct val="70000"/>
              </a:lnSpc>
              <a:spcAft>
                <a:spcPts val="1200"/>
              </a:spcAft>
            </a:pPr>
            <a:r>
              <a:rPr lang="en-US" sz="2000" dirty="0"/>
              <a:t>Econometric analysis in auction settings</a:t>
            </a:r>
            <a:endParaRPr lang="en-US" sz="2200" dirty="0"/>
          </a:p>
          <a:p>
            <a:pPr>
              <a:lnSpc>
                <a:spcPct val="70000"/>
              </a:lnSpc>
            </a:pPr>
            <a:r>
              <a:rPr lang="en-US" sz="2200" dirty="0">
                <a:solidFill>
                  <a:schemeClr val="bg1">
                    <a:lumMod val="85000"/>
                  </a:schemeClr>
                </a:solidFill>
              </a:rPr>
              <a:t>Mechanism design for learning problems</a:t>
            </a:r>
          </a:p>
          <a:p>
            <a:pPr lvl="1">
              <a:lnSpc>
                <a:spcPct val="70000"/>
              </a:lnSpc>
            </a:pPr>
            <a:r>
              <a:rPr lang="en-US" sz="2000" dirty="0">
                <a:solidFill>
                  <a:schemeClr val="bg1">
                    <a:lumMod val="85000"/>
                  </a:schemeClr>
                </a:solidFill>
              </a:rPr>
              <a:t>Online learning with strategic experts: incentivizing exploration, side-incentives</a:t>
            </a:r>
          </a:p>
          <a:p>
            <a:pPr lvl="1">
              <a:lnSpc>
                <a:spcPct val="70000"/>
              </a:lnSpc>
            </a:pPr>
            <a:r>
              <a:rPr lang="en-US" sz="2000" dirty="0">
                <a:solidFill>
                  <a:schemeClr val="bg1">
                    <a:lumMod val="85000"/>
                  </a:schemeClr>
                </a:solidFill>
              </a:rPr>
              <a:t>Buying data: private data, costly data, crowdsourcing</a:t>
            </a:r>
            <a:endParaRPr lang="en-US" sz="2200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28484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0" name="Straight Connector 9"/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>
            <a:normAutofit/>
          </a:bodyPr>
          <a:lstStyle/>
          <a:p>
            <a:pPr algn="r"/>
            <a:r>
              <a:rPr lang="en-US" dirty="0">
                <a:solidFill>
                  <a:schemeClr val="accent1"/>
                </a:solidFill>
              </a:rPr>
              <a:t>Key Insights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pPr>
              <a:lnSpc>
                <a:spcPct val="70000"/>
              </a:lnSpc>
              <a:spcAft>
                <a:spcPts val="1200"/>
              </a:spcAft>
            </a:pPr>
            <a:r>
              <a:rPr lang="en-US" sz="2200" dirty="0"/>
              <a:t>To make any inference we need to connect bids to values</a:t>
            </a:r>
          </a:p>
          <a:p>
            <a:pPr>
              <a:lnSpc>
                <a:spcPct val="70000"/>
              </a:lnSpc>
              <a:spcAft>
                <a:spcPts val="1200"/>
              </a:spcAft>
            </a:pPr>
            <a:r>
              <a:rPr lang="en-US" sz="2200" dirty="0"/>
              <a:t>Requires some form of equilibrium/behavioral assumption</a:t>
            </a:r>
          </a:p>
          <a:p>
            <a:pPr lvl="1">
              <a:lnSpc>
                <a:spcPct val="70000"/>
              </a:lnSpc>
              <a:spcAft>
                <a:spcPts val="1200"/>
              </a:spcAft>
            </a:pPr>
            <a:r>
              <a:rPr lang="en-US" sz="1800" dirty="0"/>
              <a:t>BNE, NE, CE, No-regret learning</a:t>
            </a:r>
          </a:p>
          <a:p>
            <a:pPr>
              <a:lnSpc>
                <a:spcPct val="70000"/>
              </a:lnSpc>
              <a:spcAft>
                <a:spcPts val="1200"/>
              </a:spcAft>
            </a:pPr>
            <a:r>
              <a:rPr lang="en-US" sz="2200" dirty="0"/>
              <a:t>In many cases value distribution can be re-constructed from bid distribution</a:t>
            </a:r>
          </a:p>
          <a:p>
            <a:pPr>
              <a:lnSpc>
                <a:spcPct val="70000"/>
              </a:lnSpc>
              <a:spcAft>
                <a:spcPts val="1200"/>
              </a:spcAft>
            </a:pPr>
            <a:r>
              <a:rPr lang="en-US" sz="2200" dirty="0"/>
              <a:t>If goal is to optimize revenue or infer welfare properties then learning the value distribution is not needed</a:t>
            </a:r>
          </a:p>
        </p:txBody>
      </p:sp>
    </p:spTree>
    <p:extLst>
      <p:ext uri="{BB962C8B-B14F-4D97-AF65-F5344CB8AC3E}">
        <p14:creationId xmlns:p14="http://schemas.microsoft.com/office/powerpoint/2010/main" val="3784514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from non-truthful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if we have data from a first price auction or a Generalized Second Price auction?</a:t>
            </a:r>
          </a:p>
          <a:p>
            <a:endParaRPr lang="en-US" dirty="0"/>
          </a:p>
          <a:p>
            <a:r>
              <a:rPr lang="en-US" dirty="0"/>
              <a:t>Auctions are not truthful: we only have samples of bids not values</a:t>
            </a:r>
          </a:p>
          <a:p>
            <a:r>
              <a:rPr lang="en-US" dirty="0"/>
              <a:t>Not a PAC learning problem any more</a:t>
            </a:r>
          </a:p>
          <a:p>
            <a:r>
              <a:rPr lang="en-US" dirty="0"/>
              <a:t>Requires structural modeling assumptions to connect bids to values</a:t>
            </a:r>
          </a:p>
          <a:p>
            <a:r>
              <a:rPr lang="en-US" dirty="0"/>
              <a:t>Bayes-Nash equilibrium, Nash equilibrium, No-regret learners</a:t>
            </a:r>
          </a:p>
        </p:txBody>
      </p:sp>
    </p:spTree>
    <p:extLst>
      <p:ext uri="{BB962C8B-B14F-4D97-AF65-F5344CB8AC3E}">
        <p14:creationId xmlns:p14="http://schemas.microsoft.com/office/powerpoint/2010/main" val="800812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First Price Auction: BNE Econometrics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20000"/>
              </a:bodyPr>
              <a:lstStyle/>
              <a:p>
                <a:r>
                  <a:rPr lang="en-US" b="0" i="0" dirty="0">
                    <a:latin typeface="Cambria Math" panose="02040503050406030204" pitchFamily="18" charset="0"/>
                  </a:rPr>
                  <a:t>BNE best response condition implies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𝐺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d>
                        </m:num>
                        <m:den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𝑔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US" dirty="0"/>
                  <a:t>: PDF and CDF of bid distribution</a:t>
                </a:r>
              </a:p>
              <a:p>
                <a:r>
                  <a:rPr lang="en-US" dirty="0"/>
                  <a:t>Inference approach:</a:t>
                </a:r>
              </a:p>
              <a:p>
                <a:pPr lvl="1"/>
                <a:r>
                  <a:rPr lang="en-US" dirty="0"/>
                  <a:t>Step 1. Estimate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US" dirty="0"/>
                  <a:t> </a:t>
                </a:r>
              </a:p>
              <a:p>
                <a:pPr lvl="1"/>
                <a:r>
                  <a:rPr lang="en-US" dirty="0"/>
                  <a:t>Step 2. Use equation to get proxy samples of values</a:t>
                </a:r>
              </a:p>
              <a:p>
                <a:pPr lvl="1"/>
                <a:r>
                  <a:rPr lang="en-US" dirty="0"/>
                  <a:t>Step 3. Use these values as normal </a:t>
                </a:r>
                <a:r>
                  <a:rPr lang="en-US" dirty="0" err="1"/>
                  <a:t>i.i.d</a:t>
                </a:r>
                <a:r>
                  <a:rPr lang="en-US" dirty="0"/>
                  <a:t>. samples from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Extends to any single-dimensional mechanism design setting</a:t>
                </a:r>
              </a:p>
              <a:p>
                <a:r>
                  <a:rPr lang="en-US" dirty="0"/>
                  <a:t>Rates are at least as slow as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sup>
                    </m:sSup>
                  </m:oMath>
                </a14:m>
                <a:r>
                  <a:rPr lang="en-US" dirty="0"/>
                  <a:t> with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dirty="0"/>
                  <a:t> samples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28" t="-39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/>
          <p:cNvSpPr/>
          <p:nvPr/>
        </p:nvSpPr>
        <p:spPr>
          <a:xfrm>
            <a:off x="838200" y="1268116"/>
            <a:ext cx="28128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[Guerre-Perrigne-Vuong’00]</a:t>
            </a:r>
          </a:p>
        </p:txBody>
      </p:sp>
    </p:spTree>
    <p:extLst>
      <p:ext uri="{BB962C8B-B14F-4D97-AF65-F5344CB8AC3E}">
        <p14:creationId xmlns:p14="http://schemas.microsoft.com/office/powerpoint/2010/main" val="3739022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No-regret learning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36198"/>
                <a:ext cx="10515600" cy="4682790"/>
              </a:xfrm>
            </p:spPr>
            <p:txBody>
              <a:bodyPr>
                <a:normAutofit fontScale="92500" lnSpcReduction="20000"/>
              </a:bodyPr>
              <a:lstStyle/>
              <a:p>
                <a:pPr marL="0" indent="0">
                  <a:spcAft>
                    <a:spcPts val="1200"/>
                  </a:spcAft>
                  <a:buNone/>
                </a:pPr>
                <a:r>
                  <a:rPr lang="en-US" dirty="0">
                    <a:solidFill>
                      <a:prstClr val="black"/>
                    </a:solidFill>
                    <a:latin typeface="Cambria Math" panose="02040503050406030204" pitchFamily="18" charset="0"/>
                  </a:rPr>
                  <a:t>If we assume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r>
                  <a:rPr lang="en-US" dirty="0">
                    <a:solidFill>
                      <a:prstClr val="black"/>
                    </a:solidFill>
                    <a:latin typeface="Cambria Math" panose="02040503050406030204" pitchFamily="18" charset="0"/>
                  </a:rPr>
                  <a:t> regret </a:t>
                </a:r>
                <a:endParaRPr lang="en-US" i="1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>
                          <a:latin typeface="Cambria Math" panose="02040503050406030204" pitchFamily="18" charset="0"/>
                        </a:rPr>
                        <m:t>For</m:t>
                      </m:r>
                      <m:r>
                        <a:rPr lang="en-US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>
                          <a:latin typeface="Cambria Math" panose="02040503050406030204" pitchFamily="18" charset="0"/>
                        </a:rPr>
                        <m:t>all</m:t>
                      </m:r>
                      <m:r>
                        <a:rPr lang="en-US">
                          <a:latin typeface="Cambria Math" panose="02040503050406030204" pitchFamily="18" charset="0"/>
                        </a:rPr>
                        <m:t> </m:t>
                      </m:r>
                      <m:sSubSup>
                        <m:sSubSupPr>
                          <m:ctrlPr>
                            <a:rPr lang="en-US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  <m:r>
                        <a:rPr lang="en-US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    </m:t>
                      </m:r>
                      <m:f>
                        <m:fPr>
                          <m:ctrlP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  <m:nary>
                        <m:naryPr>
                          <m:chr m:val="∑"/>
                          <m:supHide m:val="on"/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d>
                            <m:dPr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1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1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𝒃</m:t>
                                  </m:r>
                                </m:e>
                                <m:sup>
                                  <m:r>
                                    <a:rPr lang="en-US" b="1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𝒕</m:t>
                                  </m:r>
                                </m:sup>
                              </m:sSup>
                              <m:r>
                                <a:rPr lang="en-US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;</m:t>
                              </m:r>
                              <m:r>
                                <a:rPr lang="en-US" b="1" i="1" smtClean="0">
                                  <a:solidFill>
                                    <a:srgbClr val="1B58B8"/>
                                  </a:solidFill>
                                  <a:latin typeface="Cambria Math" panose="02040503050406030204" pitchFamily="18" charset="0"/>
                                </a:rPr>
                                <m:t>𝒗</m:t>
                              </m:r>
                            </m:e>
                          </m:d>
                        </m:e>
                      </m:nary>
                      <m:r>
                        <a:rPr lang="en-US" i="1">
                          <a:latin typeface="Cambria Math" panose="02040503050406030204" pitchFamily="18" charset="0"/>
                        </a:rPr>
                        <m:t>≥</m:t>
                      </m:r>
                      <m:f>
                        <m:fPr>
                          <m:ctrlP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  <m:nary>
                        <m:naryPr>
                          <m:chr m:val="∑"/>
                          <m:supHide m:val="on"/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d>
                            <m:dPr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US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  <m:sup>
                                  <m:r>
                                    <a:rPr lang="en-US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Sup>
                                <m:sSubSupPr>
                                  <m:ctrlPr>
                                    <a:rPr lang="en-US" b="1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b="1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𝒃</m:t>
                                  </m:r>
                                </m:e>
                                <m:sub>
                                  <m:r>
                                    <a:rPr lang="en-US" b="1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b="1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𝒊</m:t>
                                  </m:r>
                                </m:sub>
                                <m:sup>
                                  <m:r>
                                    <a:rPr lang="en-US" b="1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𝒕</m:t>
                                  </m:r>
                                </m:sup>
                              </m:sSubSup>
                              <m:r>
                                <a:rPr lang="en-US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;</m:t>
                              </m:r>
                              <m:r>
                                <a:rPr lang="en-US" b="1" i="1" smtClean="0">
                                  <a:solidFill>
                                    <a:srgbClr val="1B58B8"/>
                                  </a:solidFill>
                                  <a:latin typeface="Cambria Math" panose="02040503050406030204" pitchFamily="18" charset="0"/>
                                </a:rPr>
                                <m:t>𝒗</m:t>
                              </m:r>
                            </m:e>
                          </m:d>
                        </m:e>
                      </m:nary>
                      <m:r>
                        <a:rPr lang="en-US" b="0" i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𝜖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Inequalities that unobserved </a:t>
                </a:r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rgbClr val="1B58B8"/>
                        </a:solidFill>
                        <a:latin typeface="Cambria Math" panose="02040503050406030204" pitchFamily="18" charset="0"/>
                      </a:rPr>
                      <m:t>𝒗</m:t>
                    </m:r>
                    <m:r>
                      <a:rPr lang="en-US" b="1" i="1" smtClean="0">
                        <a:solidFill>
                          <a:srgbClr val="1B58B8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1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𝝐</m:t>
                    </m:r>
                  </m:oMath>
                </a14:m>
                <a:r>
                  <a:rPr lang="en-US" dirty="0"/>
                  <a:t> must satisfy</a:t>
                </a:r>
              </a:p>
              <a:p>
                <a:r>
                  <a:rPr lang="en-US" dirty="0"/>
                  <a:t>Denote this set as the </a:t>
                </a:r>
                <a:r>
                  <a:rPr lang="en-US" b="1" dirty="0">
                    <a:solidFill>
                      <a:srgbClr val="C00000"/>
                    </a:solidFill>
                  </a:rPr>
                  <a:t>rationalizable set of parameters</a:t>
                </a:r>
              </a:p>
              <a:p>
                <a:r>
                  <a:rPr lang="en-US" dirty="0"/>
                  <a:t>Returns sets of possible values</a:t>
                </a:r>
              </a:p>
              <a:p>
                <a:r>
                  <a:rPr lang="en-US" dirty="0"/>
                  <a:t>Can refine to single value either by optimistic approach [NST’15] or by a quantal regret approach [NN’17]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36198"/>
                <a:ext cx="10515600" cy="4682790"/>
              </a:xfrm>
              <a:blipFill>
                <a:blip r:embed="rId2"/>
                <a:stretch>
                  <a:fillRect l="-1043" t="-36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Right Brace 26"/>
          <p:cNvSpPr/>
          <p:nvPr/>
        </p:nvSpPr>
        <p:spPr>
          <a:xfrm rot="5400000">
            <a:off x="4441651" y="1732875"/>
            <a:ext cx="345475" cy="3077329"/>
          </a:xfrm>
          <a:prstGeom prst="righ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3256398" y="3572796"/>
            <a:ext cx="29692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</a:rPr>
              <a:t>Current average utility</a:t>
            </a:r>
          </a:p>
        </p:txBody>
      </p:sp>
      <p:sp>
        <p:nvSpPr>
          <p:cNvPr id="29" name="Right Brace 28"/>
          <p:cNvSpPr/>
          <p:nvPr/>
        </p:nvSpPr>
        <p:spPr>
          <a:xfrm rot="5400000" flipV="1">
            <a:off x="7667865" y="2017879"/>
            <a:ext cx="320727" cy="2542096"/>
          </a:xfrm>
          <a:prstGeom prst="rightBrac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308275" y="3592581"/>
            <a:ext cx="34312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C00000"/>
                </a:solidFill>
              </a:rPr>
              <a:t>Average deviating utility from fixed action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300159" y="3590076"/>
            <a:ext cx="14994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7030A0"/>
                </a:solidFill>
              </a:rPr>
              <a:t>Regret</a:t>
            </a:r>
          </a:p>
        </p:txBody>
      </p:sp>
      <p:sp>
        <p:nvSpPr>
          <p:cNvPr id="26" name="Right Brace 25"/>
          <p:cNvSpPr/>
          <p:nvPr/>
        </p:nvSpPr>
        <p:spPr>
          <a:xfrm rot="5400000" flipV="1">
            <a:off x="9680813" y="2921394"/>
            <a:ext cx="315716" cy="670533"/>
          </a:xfrm>
          <a:prstGeom prst="rightBrace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838200" y="1256752"/>
            <a:ext cx="48814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[Nekipelov-Syrgkanis-Tardos’15, Noti-Nisan’16-17]</a:t>
            </a:r>
          </a:p>
        </p:txBody>
      </p:sp>
    </p:spTree>
    <p:extLst>
      <p:ext uri="{BB962C8B-B14F-4D97-AF65-F5344CB8AC3E}">
        <p14:creationId xmlns:p14="http://schemas.microsoft.com/office/powerpoint/2010/main" val="17414572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Revenue inference from non-truthful bids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/>
              </a:bodyPr>
              <a:lstStyle/>
              <a:p>
                <a:r>
                  <a:rPr lang="en-US" dirty="0"/>
                  <a:t>Aim to identify a class of auctions such that:</a:t>
                </a:r>
              </a:p>
              <a:p>
                <a:pPr lvl="1"/>
                <a:r>
                  <a:rPr lang="en-US" dirty="0"/>
                  <a:t>By observing bids from the equilibrium of one auction</a:t>
                </a:r>
              </a:p>
              <a:p>
                <a:pPr lvl="1"/>
                <a:r>
                  <a:rPr lang="en-US" dirty="0"/>
                  <a:t>Inference on the equilibrium revenue on any other auction in the class is easy</a:t>
                </a:r>
              </a:p>
              <a:p>
                <a:pPr lvl="1"/>
                <a:r>
                  <a:rPr lang="en-US" dirty="0"/>
                  <a:t>Class contains auctions with high revenue as compared to optimal auction</a:t>
                </a:r>
              </a:p>
              <a:p>
                <a:r>
                  <a:rPr lang="en-US" dirty="0"/>
                  <a:t>Class analyzed: Rank-Based Auctions</a:t>
                </a:r>
              </a:p>
              <a:p>
                <a:pPr lvl="1"/>
                <a:r>
                  <a:rPr lang="en-US" dirty="0"/>
                  <a:t>Position auction with weights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≥…≥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≥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Bidders are allocated randomly to positions based only the relative rank of their bid</a:t>
                </a:r>
              </a:p>
              <a:p>
                <a:pPr lvl="1"/>
                <a:r>
                  <a:rPr lang="en-US" dirty="0"/>
                  <a:t>k-</a:t>
                </a:r>
                <a:r>
                  <a:rPr lang="en-US" dirty="0" err="1"/>
                  <a:t>th</a:t>
                </a:r>
                <a:r>
                  <a:rPr lang="en-US" dirty="0"/>
                  <a:t> highest bidder gets allocation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endParaRPr lang="en-US" b="0" dirty="0"/>
              </a:p>
              <a:p>
                <a:pPr lvl="1"/>
                <a:r>
                  <a:rPr lang="en-US" dirty="0"/>
                  <a:t>Pays first price: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dirty="0"/>
                  <a:t> </a:t>
                </a:r>
              </a:p>
              <a:p>
                <a:pPr lvl="1"/>
                <a:r>
                  <a:rPr lang="en-US" dirty="0"/>
                  <a:t>Feasibility: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𝜏</m:t>
                        </m:r>
                      </m:sup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  <m:r>
                      <a:rPr lang="en-US" b="0" i="1" smtClean="0">
                        <a:latin typeface="Cambria Math" panose="02040503050406030204" pitchFamily="18" charset="0"/>
                      </a:rPr>
                      <m:t>≤</m:t>
                    </m:r>
                    <m:nary>
                      <m:naryPr>
                        <m:chr m:val="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𝜏</m:t>
                        </m:r>
                      </m:sup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endParaRPr lang="en-US" dirty="0"/>
              </a:p>
              <a:p>
                <a:r>
                  <a:rPr lang="en-US" dirty="0"/>
                  <a:t>For “regular” distributions, best rank-based auction is 2-approx. to optimal</a:t>
                </a:r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28" t="-2101" r="-986" b="-74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/>
          <p:cNvSpPr/>
          <p:nvPr/>
        </p:nvSpPr>
        <p:spPr>
          <a:xfrm>
            <a:off x="838200" y="1256752"/>
            <a:ext cx="32838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[Chawla-Hartline-Nekipelov’14]</a:t>
            </a:r>
          </a:p>
        </p:txBody>
      </p:sp>
    </p:spTree>
    <p:extLst>
      <p:ext uri="{BB962C8B-B14F-4D97-AF65-F5344CB8AC3E}">
        <p14:creationId xmlns:p14="http://schemas.microsoft.com/office/powerpoint/2010/main" val="4017035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Revenue inference from non-truthful bids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By isolating mechanism design to rank based auctions, we achieve:</a:t>
                </a:r>
              </a:p>
              <a:p>
                <a:pPr lvl="1"/>
                <a:r>
                  <a:rPr lang="en-US" dirty="0"/>
                  <a:t>Constant approximation to the optimal revenue within the class</a:t>
                </a:r>
              </a:p>
              <a:p>
                <a:pPr lvl="1"/>
                <a:r>
                  <a:rPr lang="en-US" dirty="0"/>
                  <a:t>Estimation rates of revenue of each auction in the class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sup>
                        </m:sSup>
                      </m:e>
                    </m:d>
                  </m:oMath>
                </a14:m>
                <a:endParaRPr lang="en-US" dirty="0"/>
              </a:p>
              <a:p>
                <a:pPr lvl="1"/>
                <a:endParaRPr lang="en-US" dirty="0"/>
              </a:p>
              <a:p>
                <a:r>
                  <a:rPr lang="en-US" dirty="0"/>
                  <a:t>Allows for easy adaptation of mechanism to past history of bids</a:t>
                </a:r>
              </a:p>
              <a:p>
                <a:endParaRPr lang="en-US" dirty="0"/>
              </a:p>
              <a:p>
                <a:r>
                  <a:rPr lang="en-US" dirty="0"/>
                  <a:t>[Chawla et al. EC’16]: allows for A/B testing among auctions and for a universal B test! (+improved rates)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 r="-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>
          <a:xfrm>
            <a:off x="838200" y="1256752"/>
            <a:ext cx="32838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[Chawla-Hartline-Nekipelov’14]</a:t>
            </a:r>
          </a:p>
        </p:txBody>
      </p:sp>
    </p:spTree>
    <p:extLst>
      <p:ext uri="{BB962C8B-B14F-4D97-AF65-F5344CB8AC3E}">
        <p14:creationId xmlns:p14="http://schemas.microsoft.com/office/powerpoint/2010/main" val="1888759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5415" y="1683619"/>
            <a:ext cx="2968521" cy="1325563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C00000"/>
                </a:solidFill>
              </a:rPr>
              <a:t>AGT Theory</a:t>
            </a:r>
            <a:endParaRPr lang="en-US" sz="3600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sz="half" idx="2"/>
              </p:nvPr>
            </p:nvSpPr>
            <p:spPr>
              <a:xfrm>
                <a:off x="541219" y="2904050"/>
                <a:ext cx="5038498" cy="1867873"/>
              </a:xfrm>
            </p:spPr>
            <p:txBody>
              <a:bodyPr>
                <a:normAutofit/>
              </a:bodyPr>
              <a:lstStyle/>
              <a:p>
                <a:pPr>
                  <a:spcAft>
                    <a:spcPts val="1200"/>
                  </a:spcAft>
                </a:pPr>
                <a:r>
                  <a:rPr lang="en-US" dirty="0"/>
                  <a:t>Prove </a:t>
                </a:r>
                <a:r>
                  <a:rPr lang="en-US" dirty="0">
                    <a:solidFill>
                      <a:srgbClr val="C00000"/>
                    </a:solidFill>
                  </a:rPr>
                  <a:t>worst-case</a:t>
                </a:r>
                <a:r>
                  <a:rPr lang="en-US" dirty="0"/>
                  <a:t> bounds on the “</a:t>
                </a:r>
                <a:r>
                  <a:rPr lang="en-US" dirty="0">
                    <a:solidFill>
                      <a:srgbClr val="C00000"/>
                    </a:solidFill>
                  </a:rPr>
                  <a:t>price of anarchy</a:t>
                </a:r>
                <a:r>
                  <a:rPr lang="en-US" dirty="0"/>
                  <a:t>” ratio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PoA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EW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OPT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541219" y="2904050"/>
                <a:ext cx="5038498" cy="1867873"/>
              </a:xfrm>
              <a:blipFill>
                <a:blip r:embed="rId3"/>
                <a:stretch>
                  <a:fillRect l="-2179" t="-52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>
          <a:xfrm>
            <a:off x="6676050" y="2904051"/>
            <a:ext cx="5183188" cy="1600395"/>
          </a:xfrm>
        </p:spPr>
        <p:txBody>
          <a:bodyPr/>
          <a:lstStyle/>
          <a:p>
            <a:r>
              <a:rPr lang="en-US" dirty="0"/>
              <a:t>Observe bid </a:t>
            </a:r>
            <a:r>
              <a:rPr lang="en-US" dirty="0">
                <a:solidFill>
                  <a:srgbClr val="0070C0"/>
                </a:solidFill>
              </a:rPr>
              <a:t>dataset</a:t>
            </a:r>
          </a:p>
          <a:p>
            <a:r>
              <a:rPr lang="en-US" dirty="0">
                <a:solidFill>
                  <a:srgbClr val="0070C0"/>
                </a:solidFill>
              </a:rPr>
              <a:t>Infer</a:t>
            </a:r>
            <a:r>
              <a:rPr lang="en-US" dirty="0"/>
              <a:t> player values/distributions</a:t>
            </a:r>
          </a:p>
          <a:p>
            <a:r>
              <a:rPr lang="en-US" dirty="0">
                <a:solidFill>
                  <a:srgbClr val="0070C0"/>
                </a:solidFill>
              </a:rPr>
              <a:t>Calculate</a:t>
            </a:r>
            <a:r>
              <a:rPr lang="en-US" dirty="0"/>
              <a:t> quantity of interest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743851" y="1920367"/>
            <a:ext cx="269432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solidFill>
                  <a:srgbClr val="0070C0"/>
                </a:solidFill>
                <a:latin typeface="Calibri Light" panose="020F0302020204030204"/>
                <a:ea typeface="+mj-ea"/>
                <a:cs typeface="+mj-cs"/>
              </a:rPr>
              <a:t>Econometrics</a:t>
            </a:r>
            <a:endParaRPr lang="en-US" sz="1400" dirty="0"/>
          </a:p>
        </p:txBody>
      </p:sp>
      <p:sp>
        <p:nvSpPr>
          <p:cNvPr id="14" name="Rectangle 13"/>
          <p:cNvSpPr/>
          <p:nvPr/>
        </p:nvSpPr>
        <p:spPr>
          <a:xfrm>
            <a:off x="5489973" y="1850798"/>
            <a:ext cx="77662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dirty="0">
                <a:solidFill>
                  <a:prstClr val="black"/>
                </a:solidFill>
                <a:latin typeface="Calibri Light" panose="020F0302020204030204"/>
              </a:rPr>
              <a:t>vs </a:t>
            </a:r>
            <a:endParaRPr lang="en-US" dirty="0"/>
          </a:p>
        </p:txBody>
      </p:sp>
      <p:sp>
        <p:nvSpPr>
          <p:cNvPr id="3" name="Rectangle: Rounded Corners 2"/>
          <p:cNvSpPr/>
          <p:nvPr/>
        </p:nvSpPr>
        <p:spPr>
          <a:xfrm>
            <a:off x="2656113" y="3593966"/>
            <a:ext cx="6662057" cy="300445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/>
              <a:t>Bridges across two approaches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Use worst-case price of anarchy methodologies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Replace worst-case proofs with data-measurements</a:t>
            </a: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Welfare inference from non-truthful bids</a:t>
            </a:r>
          </a:p>
        </p:txBody>
      </p:sp>
      <p:sp>
        <p:nvSpPr>
          <p:cNvPr id="10" name="Rectangle 9"/>
          <p:cNvSpPr/>
          <p:nvPr/>
        </p:nvSpPr>
        <p:spPr>
          <a:xfrm>
            <a:off x="838200" y="1256752"/>
            <a:ext cx="21685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[Hoy-Nekipelov-S’16]</a:t>
            </a:r>
          </a:p>
        </p:txBody>
      </p:sp>
    </p:spTree>
    <p:extLst>
      <p:ext uri="{BB962C8B-B14F-4D97-AF65-F5344CB8AC3E}">
        <p14:creationId xmlns:p14="http://schemas.microsoft.com/office/powerpoint/2010/main" val="223877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0" name="Straight Connector 9"/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>
            <a:normAutofit/>
          </a:bodyPr>
          <a:lstStyle/>
          <a:p>
            <a:pPr algn="r"/>
            <a:r>
              <a:rPr lang="en-US" dirty="0">
                <a:solidFill>
                  <a:schemeClr val="accent1"/>
                </a:solidFill>
              </a:rPr>
              <a:t>Points of interaction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pPr>
              <a:lnSpc>
                <a:spcPct val="70000"/>
              </a:lnSpc>
            </a:pPr>
            <a:r>
              <a:rPr lang="en-US" sz="2200" dirty="0">
                <a:solidFill>
                  <a:schemeClr val="bg1">
                    <a:lumMod val="85000"/>
                  </a:schemeClr>
                </a:solidFill>
              </a:rPr>
              <a:t>Mechanism design and analysis for learning agents</a:t>
            </a:r>
          </a:p>
          <a:p>
            <a:pPr lvl="1">
              <a:lnSpc>
                <a:spcPct val="100000"/>
              </a:lnSpc>
              <a:spcAft>
                <a:spcPts val="1200"/>
              </a:spcAft>
            </a:pPr>
            <a:r>
              <a:rPr lang="en-US" sz="2000" dirty="0">
                <a:solidFill>
                  <a:schemeClr val="bg1">
                    <a:lumMod val="85000"/>
                  </a:schemeClr>
                </a:solidFill>
              </a:rPr>
              <a:t>Online learning as behavioral model in auctions</a:t>
            </a:r>
            <a:endParaRPr lang="en-US" sz="2200" dirty="0">
              <a:solidFill>
                <a:schemeClr val="bg1">
                  <a:lumMod val="85000"/>
                </a:schemeClr>
              </a:solidFill>
            </a:endParaRPr>
          </a:p>
          <a:p>
            <a:pPr>
              <a:lnSpc>
                <a:spcPct val="70000"/>
              </a:lnSpc>
            </a:pPr>
            <a:r>
              <a:rPr lang="en-US" sz="2200" dirty="0">
                <a:solidFill>
                  <a:schemeClr val="bg1">
                    <a:lumMod val="85000"/>
                  </a:schemeClr>
                </a:solidFill>
              </a:rPr>
              <a:t>Learning good mechanisms from data</a:t>
            </a:r>
          </a:p>
          <a:p>
            <a:pPr lvl="1">
              <a:lnSpc>
                <a:spcPct val="70000"/>
              </a:lnSpc>
            </a:pPr>
            <a:r>
              <a:rPr lang="en-US" sz="2000" dirty="0">
                <a:solidFill>
                  <a:schemeClr val="bg1">
                    <a:lumMod val="85000"/>
                  </a:schemeClr>
                </a:solidFill>
              </a:rPr>
              <a:t>PAC learning applied to optimal mechanism design</a:t>
            </a:r>
          </a:p>
          <a:p>
            <a:pPr lvl="1">
              <a:lnSpc>
                <a:spcPct val="70000"/>
              </a:lnSpc>
              <a:spcAft>
                <a:spcPts val="1200"/>
              </a:spcAft>
            </a:pPr>
            <a:r>
              <a:rPr lang="en-US" sz="2000" dirty="0">
                <a:solidFill>
                  <a:schemeClr val="bg1">
                    <a:lumMod val="85000"/>
                  </a:schemeClr>
                </a:solidFill>
              </a:rPr>
              <a:t>Online learning of good mechanisms</a:t>
            </a:r>
            <a:endParaRPr lang="en-US" sz="2200" dirty="0">
              <a:solidFill>
                <a:schemeClr val="bg1">
                  <a:lumMod val="85000"/>
                </a:schemeClr>
              </a:solidFill>
            </a:endParaRPr>
          </a:p>
          <a:p>
            <a:pPr>
              <a:lnSpc>
                <a:spcPct val="70000"/>
              </a:lnSpc>
            </a:pPr>
            <a:r>
              <a:rPr lang="en-US" sz="2200" dirty="0">
                <a:solidFill>
                  <a:schemeClr val="bg1">
                    <a:lumMod val="85000"/>
                  </a:schemeClr>
                </a:solidFill>
              </a:rPr>
              <a:t>Learning from non-truthful auction data</a:t>
            </a:r>
          </a:p>
          <a:p>
            <a:pPr lvl="1">
              <a:lnSpc>
                <a:spcPct val="70000"/>
              </a:lnSpc>
              <a:spcAft>
                <a:spcPts val="1200"/>
              </a:spcAft>
            </a:pPr>
            <a:r>
              <a:rPr lang="en-US" sz="2000" dirty="0">
                <a:solidFill>
                  <a:schemeClr val="bg1">
                    <a:lumMod val="85000"/>
                  </a:schemeClr>
                </a:solidFill>
              </a:rPr>
              <a:t>Econometric analysis in auction settings</a:t>
            </a:r>
            <a:endParaRPr lang="en-US" sz="2200" dirty="0">
              <a:solidFill>
                <a:schemeClr val="bg1">
                  <a:lumMod val="85000"/>
                </a:schemeClr>
              </a:solidFill>
            </a:endParaRPr>
          </a:p>
          <a:p>
            <a:pPr>
              <a:lnSpc>
                <a:spcPct val="70000"/>
              </a:lnSpc>
            </a:pPr>
            <a:r>
              <a:rPr lang="en-US" sz="2200" dirty="0">
                <a:solidFill>
                  <a:srgbClr val="C00000"/>
                </a:solidFill>
              </a:rPr>
              <a:t>Mechanism design for learning problems</a:t>
            </a:r>
          </a:p>
          <a:p>
            <a:pPr lvl="1">
              <a:lnSpc>
                <a:spcPct val="70000"/>
              </a:lnSpc>
            </a:pPr>
            <a:r>
              <a:rPr lang="en-US" sz="2000" dirty="0"/>
              <a:t>Online learning with strategic experts: incentivizing exploration, side-incentives</a:t>
            </a:r>
          </a:p>
          <a:p>
            <a:pPr lvl="1">
              <a:lnSpc>
                <a:spcPct val="70000"/>
              </a:lnSpc>
            </a:pPr>
            <a:r>
              <a:rPr lang="en-US" sz="2000" dirty="0"/>
              <a:t>Buying data: private data, costly data, crowdsourcing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6738672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0" name="Straight Connector 9"/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>
            <a:normAutofit/>
          </a:bodyPr>
          <a:lstStyle/>
          <a:p>
            <a:pPr algn="r"/>
            <a:r>
              <a:rPr lang="en-US" dirty="0">
                <a:solidFill>
                  <a:schemeClr val="accent1"/>
                </a:solidFill>
              </a:rPr>
              <a:t>Key Insights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pPr>
              <a:lnSpc>
                <a:spcPct val="70000"/>
              </a:lnSpc>
              <a:spcAft>
                <a:spcPts val="1200"/>
              </a:spcAft>
            </a:pPr>
            <a:r>
              <a:rPr lang="en-US" sz="2200" dirty="0"/>
              <a:t>Incentivizing exploration: online learning were choices are recommendations to strategic users</a:t>
            </a:r>
          </a:p>
          <a:p>
            <a:pPr lvl="1">
              <a:lnSpc>
                <a:spcPct val="70000"/>
              </a:lnSpc>
              <a:spcAft>
                <a:spcPts val="1200"/>
              </a:spcAft>
            </a:pPr>
            <a:r>
              <a:rPr lang="en-US" sz="1800" dirty="0"/>
              <a:t>Users might have prior biases and need to be convinced</a:t>
            </a:r>
          </a:p>
          <a:p>
            <a:pPr lvl="1">
              <a:lnSpc>
                <a:spcPct val="70000"/>
              </a:lnSpc>
              <a:spcAft>
                <a:spcPts val="1200"/>
              </a:spcAft>
            </a:pPr>
            <a:r>
              <a:rPr lang="en-US" sz="1800" dirty="0"/>
              <a:t>Goal is to incentivize taking a desired action</a:t>
            </a:r>
          </a:p>
          <a:p>
            <a:pPr lvl="1">
              <a:lnSpc>
                <a:spcPct val="70000"/>
              </a:lnSpc>
              <a:spcAft>
                <a:spcPts val="1200"/>
              </a:spcAft>
            </a:pPr>
            <a:r>
              <a:rPr lang="en-US" sz="1800" dirty="0"/>
              <a:t>Via information design or payment schemes</a:t>
            </a:r>
          </a:p>
          <a:p>
            <a:pPr lvl="1">
              <a:lnSpc>
                <a:spcPct val="70000"/>
              </a:lnSpc>
              <a:spcAft>
                <a:spcPts val="1200"/>
              </a:spcAft>
            </a:pPr>
            <a:r>
              <a:rPr lang="en-US" sz="1800" dirty="0"/>
              <a:t>Achieve good regret rates despite incentives</a:t>
            </a:r>
          </a:p>
          <a:p>
            <a:pPr>
              <a:lnSpc>
                <a:spcPct val="70000"/>
              </a:lnSpc>
              <a:spcAft>
                <a:spcPts val="1200"/>
              </a:spcAft>
            </a:pPr>
            <a:r>
              <a:rPr lang="en-US" sz="2200" dirty="0" err="1"/>
              <a:t>Bying</a:t>
            </a:r>
            <a:r>
              <a:rPr lang="en-US" sz="2200" dirty="0"/>
              <a:t> data:</a:t>
            </a:r>
            <a:r>
              <a:rPr lang="en-US" sz="2400" dirty="0"/>
              <a:t> most machine learning tasks require inputs from humans</a:t>
            </a:r>
            <a:endParaRPr lang="en-US" sz="1800" dirty="0"/>
          </a:p>
          <a:p>
            <a:pPr lvl="1">
              <a:lnSpc>
                <a:spcPct val="70000"/>
              </a:lnSpc>
              <a:spcAft>
                <a:spcPts val="1200"/>
              </a:spcAft>
            </a:pPr>
            <a:r>
              <a:rPr lang="en-US" sz="1800" dirty="0"/>
              <a:t>Crowdsourcing: incentivizing strategic agents to exert costly effort to produce labels</a:t>
            </a:r>
          </a:p>
          <a:p>
            <a:pPr lvl="1">
              <a:lnSpc>
                <a:spcPct val="70000"/>
              </a:lnSpc>
              <a:spcAft>
                <a:spcPts val="1200"/>
              </a:spcAft>
            </a:pPr>
            <a:r>
              <a:rPr lang="en-US" sz="1800" dirty="0"/>
              <a:t>Private data: buying private data for agents that value privacy and have a cost for providing them</a:t>
            </a:r>
          </a:p>
        </p:txBody>
      </p:sp>
    </p:spTree>
    <p:extLst>
      <p:ext uri="{BB962C8B-B14F-4D97-AF65-F5344CB8AC3E}">
        <p14:creationId xmlns:p14="http://schemas.microsoft.com/office/powerpoint/2010/main" val="4116615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Relevant courses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Daskalakis, Syrgkanis. Topics in Algorithmic Game Theory and Data Science, MIT 6.853, Spring 2017</a:t>
            </a:r>
          </a:p>
          <a:p>
            <a:pPr marL="0" indent="0" algn="ctr">
              <a:buNone/>
            </a:pPr>
            <a:r>
              <a:rPr lang="en-US" dirty="0">
                <a:hlinkClick r:id="rId2"/>
              </a:rPr>
              <a:t>https://stellar.mit.edu/S/course/6/sp17/6.853/index.html</a:t>
            </a:r>
            <a:endParaRPr lang="en-US" dirty="0"/>
          </a:p>
          <a:p>
            <a:r>
              <a:rPr lang="en-US" dirty="0"/>
              <a:t>Eva Tardos. Algorithmic Game Theory, Cornell CS6840, Spring 2017</a:t>
            </a:r>
          </a:p>
          <a:p>
            <a:pPr marL="0" indent="0" algn="ctr">
              <a:buNone/>
            </a:pPr>
            <a:r>
              <a:rPr lang="en-US" dirty="0">
                <a:hlinkClick r:id="rId3"/>
              </a:rPr>
              <a:t>http://www.cs.cornell.edu/courses/cs6840/2017sp/</a:t>
            </a:r>
            <a:endParaRPr lang="en-US" dirty="0"/>
          </a:p>
          <a:p>
            <a:r>
              <a:rPr lang="en-US" dirty="0"/>
              <a:t>Yiling Chen. Prediction, Learning and Games, Harvard CS236r, Spring 2016</a:t>
            </a:r>
          </a:p>
          <a:p>
            <a:pPr marL="0" indent="0" algn="ctr">
              <a:buNone/>
            </a:pPr>
            <a:r>
              <a:rPr lang="en-US" dirty="0">
                <a:hlinkClick r:id="rId4"/>
              </a:rPr>
              <a:t>https://canvas.harvard.edu/courses/9622</a:t>
            </a:r>
            <a:endParaRPr lang="en-US" dirty="0"/>
          </a:p>
          <a:p>
            <a:r>
              <a:rPr lang="en-US" dirty="0"/>
              <a:t>Nina </a:t>
            </a:r>
            <a:r>
              <a:rPr lang="en-US" dirty="0" err="1"/>
              <a:t>Balcan</a:t>
            </a:r>
            <a:r>
              <a:rPr lang="en-US" dirty="0"/>
              <a:t>. Connections between Learning, Game Theory, and Optimization, </a:t>
            </a:r>
            <a:r>
              <a:rPr lang="en-US" dirty="0" err="1"/>
              <a:t>GTech</a:t>
            </a:r>
            <a:r>
              <a:rPr lang="en-US" dirty="0"/>
              <a:t> 8803, Fall 2010</a:t>
            </a:r>
          </a:p>
          <a:p>
            <a:pPr marL="0" indent="0" algn="ctr">
              <a:buNone/>
            </a:pPr>
            <a:r>
              <a:rPr lang="en-US" dirty="0">
                <a:hlinkClick r:id="rId5"/>
              </a:rPr>
              <a:t>http://www.cs.cmu.edu/~ninamf/LGO10/index.html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392773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2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sp>
      <p:sp>
        <p:nvSpPr>
          <p:cNvPr id="22" name="Rectangle 14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6532" y="643467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2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Workshop on AGT and Data Science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l="22673" t="23117" r="19888" b="29710"/>
          <a:stretch/>
        </p:blipFill>
        <p:spPr>
          <a:xfrm>
            <a:off x="1376623" y="1444696"/>
            <a:ext cx="9438754" cy="5167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12286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0" name="Straight Connector 9"/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>
            <a:normAutofit/>
          </a:bodyPr>
          <a:lstStyle/>
          <a:p>
            <a:pPr algn="r"/>
            <a:r>
              <a:rPr lang="en-US" dirty="0">
                <a:solidFill>
                  <a:schemeClr val="accent1"/>
                </a:solidFill>
              </a:rPr>
              <a:t>Points of interaction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pPr>
              <a:lnSpc>
                <a:spcPct val="70000"/>
              </a:lnSpc>
            </a:pPr>
            <a:r>
              <a:rPr lang="en-US" sz="2200" dirty="0">
                <a:solidFill>
                  <a:srgbClr val="C00000"/>
                </a:solidFill>
              </a:rPr>
              <a:t>Mechanism design and analysis for learning agents</a:t>
            </a:r>
          </a:p>
          <a:p>
            <a:pPr lvl="1">
              <a:lnSpc>
                <a:spcPct val="100000"/>
              </a:lnSpc>
              <a:spcAft>
                <a:spcPts val="1200"/>
              </a:spcAft>
            </a:pPr>
            <a:r>
              <a:rPr lang="en-US" sz="2000" dirty="0"/>
              <a:t>Online learning as behavioral model in auctions</a:t>
            </a:r>
            <a:endParaRPr lang="en-US" sz="2200" dirty="0"/>
          </a:p>
          <a:p>
            <a:pPr>
              <a:lnSpc>
                <a:spcPct val="70000"/>
              </a:lnSpc>
            </a:pPr>
            <a:r>
              <a:rPr lang="en-US" sz="2200" dirty="0">
                <a:solidFill>
                  <a:srgbClr val="C00000"/>
                </a:solidFill>
              </a:rPr>
              <a:t>Learning good mechanisms from data</a:t>
            </a:r>
          </a:p>
          <a:p>
            <a:pPr lvl="1">
              <a:lnSpc>
                <a:spcPct val="70000"/>
              </a:lnSpc>
            </a:pPr>
            <a:r>
              <a:rPr lang="en-US" sz="2000" dirty="0"/>
              <a:t>PAC learning applied to optimal mechanism design</a:t>
            </a:r>
          </a:p>
          <a:p>
            <a:pPr lvl="1">
              <a:lnSpc>
                <a:spcPct val="70000"/>
              </a:lnSpc>
              <a:spcAft>
                <a:spcPts val="1200"/>
              </a:spcAft>
            </a:pPr>
            <a:r>
              <a:rPr lang="en-US" sz="2000" dirty="0"/>
              <a:t>Online learning of good mechanisms</a:t>
            </a:r>
            <a:endParaRPr lang="en-US" sz="2200" dirty="0"/>
          </a:p>
          <a:p>
            <a:pPr>
              <a:lnSpc>
                <a:spcPct val="70000"/>
              </a:lnSpc>
            </a:pPr>
            <a:r>
              <a:rPr lang="en-US" sz="2200" dirty="0">
                <a:solidFill>
                  <a:srgbClr val="C00000"/>
                </a:solidFill>
              </a:rPr>
              <a:t>Learning from non-truthful auction data</a:t>
            </a:r>
          </a:p>
          <a:p>
            <a:pPr lvl="1">
              <a:lnSpc>
                <a:spcPct val="70000"/>
              </a:lnSpc>
              <a:spcAft>
                <a:spcPts val="1200"/>
              </a:spcAft>
            </a:pPr>
            <a:r>
              <a:rPr lang="en-US" sz="2000" dirty="0"/>
              <a:t>Econometric analysis in auction settings</a:t>
            </a:r>
            <a:endParaRPr lang="en-US" sz="2200" dirty="0"/>
          </a:p>
          <a:p>
            <a:pPr>
              <a:lnSpc>
                <a:spcPct val="70000"/>
              </a:lnSpc>
            </a:pPr>
            <a:r>
              <a:rPr lang="en-US" sz="2200" dirty="0">
                <a:solidFill>
                  <a:srgbClr val="C00000"/>
                </a:solidFill>
              </a:rPr>
              <a:t>Mechanism design for learning problems</a:t>
            </a:r>
          </a:p>
          <a:p>
            <a:pPr lvl="1">
              <a:lnSpc>
                <a:spcPct val="70000"/>
              </a:lnSpc>
            </a:pPr>
            <a:r>
              <a:rPr lang="en-US" sz="2000" dirty="0"/>
              <a:t>Online learning with strategic experts: incentivizing exploration, side-incentives</a:t>
            </a:r>
          </a:p>
          <a:p>
            <a:pPr lvl="1">
              <a:lnSpc>
                <a:spcPct val="70000"/>
              </a:lnSpc>
            </a:pPr>
            <a:r>
              <a:rPr lang="en-US" sz="2000" dirty="0"/>
              <a:t>Buying data: private data, costly data, crowdsourcing</a:t>
            </a:r>
            <a:endParaRPr lang="en-US" sz="2200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419799" y="5628311"/>
            <a:ext cx="3494362" cy="9096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>
                <a:solidFill>
                  <a:schemeClr val="accent1"/>
                </a:solidFill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35942101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0070C0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Custom 1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0070C0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3997</TotalTime>
  <Words>2417</Words>
  <Application>Microsoft Office PowerPoint</Application>
  <PresentationFormat>Widescreen</PresentationFormat>
  <Paragraphs>306</Paragraphs>
  <Slides>32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32</vt:i4>
      </vt:variant>
    </vt:vector>
  </HeadingPairs>
  <TitlesOfParts>
    <vt:vector size="38" baseType="lpstr">
      <vt:lpstr>Arial</vt:lpstr>
      <vt:lpstr>Calibri</vt:lpstr>
      <vt:lpstr>Calibri Light</vt:lpstr>
      <vt:lpstr>Cambria Math</vt:lpstr>
      <vt:lpstr>Office Theme</vt:lpstr>
      <vt:lpstr>1_Office Theme</vt:lpstr>
      <vt:lpstr>Learning and Mechanism Design</vt:lpstr>
      <vt:lpstr>Points of interaction</vt:lpstr>
      <vt:lpstr>Points of interaction</vt:lpstr>
      <vt:lpstr>Key Insights</vt:lpstr>
      <vt:lpstr>Mechanism Design in Combinatorial Markets</vt:lpstr>
      <vt:lpstr>Algorithmic Mechanism Design</vt:lpstr>
      <vt:lpstr>How Do Players Behave?</vt:lpstr>
      <vt:lpstr>No-Regret Learning </vt:lpstr>
      <vt:lpstr>Simple mechanisms with good welfare</vt:lpstr>
      <vt:lpstr>Computational Efficiency of No-Regret</vt:lpstr>
      <vt:lpstr>Points of interaction</vt:lpstr>
      <vt:lpstr>Key Insights</vt:lpstr>
      <vt:lpstr>Optimal Mechanism Design</vt:lpstr>
      <vt:lpstr>PAC Learning and Sample Complexity</vt:lpstr>
      <vt:lpstr>PAC Learning for Optimal Auctions</vt:lpstr>
      <vt:lpstr>Efficiently Learning Optimal Auctions</vt:lpstr>
      <vt:lpstr>Multi-item Optimal Auctions</vt:lpstr>
      <vt:lpstr>Online Learning of Mechanisms</vt:lpstr>
      <vt:lpstr>Learning from incomplete data</vt:lpstr>
      <vt:lpstr>Points of interaction</vt:lpstr>
      <vt:lpstr>Key Insights</vt:lpstr>
      <vt:lpstr>Learning from non-truthful data</vt:lpstr>
      <vt:lpstr>First Price Auction: BNE Econometrics</vt:lpstr>
      <vt:lpstr>No-regret learning</vt:lpstr>
      <vt:lpstr>Revenue inference from non-truthful bids</vt:lpstr>
      <vt:lpstr>Revenue inference from non-truthful bids</vt:lpstr>
      <vt:lpstr>AGT Theory</vt:lpstr>
      <vt:lpstr>Points of interaction</vt:lpstr>
      <vt:lpstr>Key Insights</vt:lpstr>
      <vt:lpstr>Relevant courses</vt:lpstr>
      <vt:lpstr>Workshop on AGT and Data Science</vt:lpstr>
      <vt:lpstr>Points of interaction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Vasilis Syrgkanis</dc:creator>
  <cp:lastModifiedBy>Vasilis Syrgkanis</cp:lastModifiedBy>
  <cp:revision>491</cp:revision>
  <dcterms:created xsi:type="dcterms:W3CDTF">2015-12-01T20:20:26Z</dcterms:created>
  <dcterms:modified xsi:type="dcterms:W3CDTF">2017-06-25T15:05:44Z</dcterms:modified>
</cp:coreProperties>
</file>